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7" r:id="rId5"/>
    <p:sldId id="269" r:id="rId6"/>
    <p:sldId id="274" r:id="rId7"/>
    <p:sldId id="289" r:id="rId8"/>
    <p:sldId id="290" r:id="rId9"/>
    <p:sldId id="291" r:id="rId10"/>
    <p:sldId id="282" r:id="rId11"/>
    <p:sldId id="283" r:id="rId12"/>
    <p:sldId id="284" r:id="rId13"/>
    <p:sldId id="285" r:id="rId14"/>
    <p:sldId id="286" r:id="rId15"/>
    <p:sldId id="287" r:id="rId16"/>
    <p:sldId id="288" r:id="rId17"/>
    <p:sldId id="276" r:id="rId18"/>
    <p:sldId id="275" r:id="rId19"/>
    <p:sldId id="281" r:id="rId20"/>
    <p:sldId id="280" r:id="rId21"/>
    <p:sldId id="279" r:id="rId22"/>
    <p:sldId id="278" r:id="rId23"/>
    <p:sldId id="260" r:id="rId24"/>
    <p:sldId id="277" r:id="rId25"/>
    <p:sldId id="264"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51" autoAdjust="0"/>
    <p:restoredTop sz="94660"/>
  </p:normalViewPr>
  <p:slideViewPr>
    <p:cSldViewPr>
      <p:cViewPr>
        <p:scale>
          <a:sx n="75" d="100"/>
          <a:sy n="75" d="100"/>
        </p:scale>
        <p:origin x="-72"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1F3DDB-62A6-421C-8CE1-3497E154F63E}" type="doc">
      <dgm:prSet loTypeId="urn:microsoft.com/office/officeart/2005/8/layout/cycle5" loCatId="cycle" qsTypeId="urn:microsoft.com/office/officeart/2005/8/quickstyle/simple2" qsCatId="simple" csTypeId="urn:microsoft.com/office/officeart/2005/8/colors/accent1_2" csCatId="accent1" phldr="1"/>
      <dgm:spPr/>
      <dgm:t>
        <a:bodyPr/>
        <a:lstStyle/>
        <a:p>
          <a:endParaRPr lang="en-US"/>
        </a:p>
      </dgm:t>
    </dgm:pt>
    <dgm:pt modelId="{947B4597-AE33-46C3-8665-07A9432C4712}">
      <dgm:prSet/>
      <dgm:spPr/>
      <dgm:t>
        <a:bodyPr/>
        <a:lstStyle/>
        <a:p>
          <a:pPr rtl="0"/>
          <a:r>
            <a:rPr lang="en-US" dirty="0" smtClean="0"/>
            <a:t>Initialization</a:t>
          </a:r>
          <a:endParaRPr lang="en-US" dirty="0"/>
        </a:p>
      </dgm:t>
    </dgm:pt>
    <dgm:pt modelId="{BD3FE366-0DB4-471D-8F1F-99584F826CE0}" type="parTrans" cxnId="{F12AAF86-D89E-4885-AB86-13069E488F04}">
      <dgm:prSet/>
      <dgm:spPr/>
      <dgm:t>
        <a:bodyPr/>
        <a:lstStyle/>
        <a:p>
          <a:endParaRPr lang="en-US"/>
        </a:p>
      </dgm:t>
    </dgm:pt>
    <dgm:pt modelId="{C77B4C3B-6409-4704-8FDD-88D72DE8F781}" type="sibTrans" cxnId="{F12AAF86-D89E-4885-AB86-13069E488F04}">
      <dgm:prSet/>
      <dgm:spPr/>
      <dgm:t>
        <a:bodyPr/>
        <a:lstStyle/>
        <a:p>
          <a:endParaRPr lang="en-US"/>
        </a:p>
      </dgm:t>
    </dgm:pt>
    <dgm:pt modelId="{C3084157-DEAD-41BD-B915-CB70138C296F}">
      <dgm:prSet/>
      <dgm:spPr/>
      <dgm:t>
        <a:bodyPr/>
        <a:lstStyle/>
        <a:p>
          <a:pPr rtl="0"/>
          <a:r>
            <a:rPr lang="en-US" dirty="0" smtClean="0"/>
            <a:t>Supply</a:t>
          </a:r>
          <a:endParaRPr lang="en-US" dirty="0"/>
        </a:p>
      </dgm:t>
    </dgm:pt>
    <dgm:pt modelId="{7681FB0E-BE86-46E4-91BC-5C9449D34FD8}" type="parTrans" cxnId="{B9ADFDB4-FF71-42EA-80AB-C91964FB88F3}">
      <dgm:prSet/>
      <dgm:spPr/>
      <dgm:t>
        <a:bodyPr/>
        <a:lstStyle/>
        <a:p>
          <a:endParaRPr lang="en-US"/>
        </a:p>
      </dgm:t>
    </dgm:pt>
    <dgm:pt modelId="{79B7AA0E-89B7-49DC-BC97-6D2B1C83095A}" type="sibTrans" cxnId="{B9ADFDB4-FF71-42EA-80AB-C91964FB88F3}">
      <dgm:prSet/>
      <dgm:spPr/>
      <dgm:t>
        <a:bodyPr/>
        <a:lstStyle/>
        <a:p>
          <a:endParaRPr lang="en-US"/>
        </a:p>
      </dgm:t>
    </dgm:pt>
    <dgm:pt modelId="{CBCFF502-F6D1-414D-A25E-4F741A3B4E79}">
      <dgm:prSet/>
      <dgm:spPr/>
      <dgm:t>
        <a:bodyPr/>
        <a:lstStyle/>
        <a:p>
          <a:pPr rtl="0"/>
          <a:r>
            <a:rPr lang="en-US" dirty="0" smtClean="0"/>
            <a:t>Output result</a:t>
          </a:r>
          <a:endParaRPr lang="en-US" dirty="0"/>
        </a:p>
      </dgm:t>
    </dgm:pt>
    <dgm:pt modelId="{99A73AE5-2A69-4696-B769-714395982052}" type="parTrans" cxnId="{AAA03E96-3012-481D-BD29-BF0F6F8079DB}">
      <dgm:prSet/>
      <dgm:spPr/>
      <dgm:t>
        <a:bodyPr/>
        <a:lstStyle/>
        <a:p>
          <a:endParaRPr lang="en-US"/>
        </a:p>
      </dgm:t>
    </dgm:pt>
    <dgm:pt modelId="{C82E8D46-0B59-4EA3-B0AE-EBF25A9ED8CF}" type="sibTrans" cxnId="{AAA03E96-3012-481D-BD29-BF0F6F8079DB}">
      <dgm:prSet/>
      <dgm:spPr/>
      <dgm:t>
        <a:bodyPr/>
        <a:lstStyle/>
        <a:p>
          <a:endParaRPr lang="en-US"/>
        </a:p>
      </dgm:t>
    </dgm:pt>
    <dgm:pt modelId="{77BC6B6C-ACD1-4725-B3D0-7D6303ADA152}">
      <dgm:prSet/>
      <dgm:spPr/>
      <dgm:t>
        <a:bodyPr/>
        <a:lstStyle/>
        <a:p>
          <a:pPr rtl="0"/>
          <a:r>
            <a:rPr lang="en-US" dirty="0" smtClean="0"/>
            <a:t>Check Convergence condition</a:t>
          </a:r>
          <a:endParaRPr lang="en-US" dirty="0"/>
        </a:p>
      </dgm:t>
    </dgm:pt>
    <dgm:pt modelId="{E79B8E27-0056-499F-B134-0238B6835F55}" type="parTrans" cxnId="{973DD4A9-1F8A-4658-B88E-C2D141DCE1CA}">
      <dgm:prSet/>
      <dgm:spPr/>
      <dgm:t>
        <a:bodyPr/>
        <a:lstStyle/>
        <a:p>
          <a:endParaRPr lang="en-US"/>
        </a:p>
      </dgm:t>
    </dgm:pt>
    <dgm:pt modelId="{8471631B-1D1A-4AD1-A8C6-83264D57F00E}" type="sibTrans" cxnId="{973DD4A9-1F8A-4658-B88E-C2D141DCE1CA}">
      <dgm:prSet/>
      <dgm:spPr/>
      <dgm:t>
        <a:bodyPr/>
        <a:lstStyle/>
        <a:p>
          <a:endParaRPr lang="en-US"/>
        </a:p>
      </dgm:t>
    </dgm:pt>
    <dgm:pt modelId="{4E11EE99-4F2E-4F74-A5C0-D0137EF4D3DC}">
      <dgm:prSet/>
      <dgm:spPr/>
      <dgm:t>
        <a:bodyPr/>
        <a:lstStyle/>
        <a:p>
          <a:pPr rtl="0"/>
          <a:r>
            <a:rPr lang="en-US" dirty="0" smtClean="0"/>
            <a:t>Flush the pipe</a:t>
          </a:r>
          <a:endParaRPr lang="en-US" dirty="0"/>
        </a:p>
      </dgm:t>
    </dgm:pt>
    <dgm:pt modelId="{6DA912F1-85EA-4CBD-8D9E-8662A1D0681B}" type="parTrans" cxnId="{716C0704-F43C-42DC-B2AB-5ED26009BA71}">
      <dgm:prSet/>
      <dgm:spPr/>
      <dgm:t>
        <a:bodyPr/>
        <a:lstStyle/>
        <a:p>
          <a:endParaRPr lang="en-US"/>
        </a:p>
      </dgm:t>
    </dgm:pt>
    <dgm:pt modelId="{9FB50EAC-3EFF-4F75-9EA0-17326D5CD712}" type="sibTrans" cxnId="{716C0704-F43C-42DC-B2AB-5ED26009BA71}">
      <dgm:prSet/>
      <dgm:spPr/>
      <dgm:t>
        <a:bodyPr/>
        <a:lstStyle/>
        <a:p>
          <a:endParaRPr lang="en-US"/>
        </a:p>
      </dgm:t>
    </dgm:pt>
    <dgm:pt modelId="{500D3311-4768-4A1C-912C-6DC23EB34079}">
      <dgm:prSet/>
      <dgm:spPr/>
      <dgm:t>
        <a:bodyPr/>
        <a:lstStyle/>
        <a:p>
          <a:pPr rtl="0"/>
          <a:r>
            <a:rPr lang="en-US" dirty="0" smtClean="0"/>
            <a:t>Wait Until PRA has first input</a:t>
          </a:r>
          <a:endParaRPr lang="en-US" dirty="0"/>
        </a:p>
      </dgm:t>
    </dgm:pt>
    <dgm:pt modelId="{2E0B8EF2-F5CF-47FD-A744-85879963A3E3}" type="parTrans" cxnId="{3D42568D-C961-46C2-AB85-4851D8C9BF14}">
      <dgm:prSet/>
      <dgm:spPr/>
      <dgm:t>
        <a:bodyPr/>
        <a:lstStyle/>
        <a:p>
          <a:endParaRPr lang="en-US"/>
        </a:p>
      </dgm:t>
    </dgm:pt>
    <dgm:pt modelId="{A182C83D-FB2C-4ED2-83EC-C2BF7B011B0C}" type="sibTrans" cxnId="{3D42568D-C961-46C2-AB85-4851D8C9BF14}">
      <dgm:prSet/>
      <dgm:spPr/>
      <dgm:t>
        <a:bodyPr/>
        <a:lstStyle/>
        <a:p>
          <a:endParaRPr lang="en-US"/>
        </a:p>
      </dgm:t>
    </dgm:pt>
    <dgm:pt modelId="{CF6058AB-8079-4D9A-A5F2-C3EF65125525}">
      <dgm:prSet/>
      <dgm:spPr/>
      <dgm:t>
        <a:bodyPr/>
        <a:lstStyle/>
        <a:p>
          <a:pPr rtl="0"/>
          <a:r>
            <a:rPr lang="en-US" dirty="0" smtClean="0"/>
            <a:t>Tag </a:t>
          </a:r>
          <a:r>
            <a:rPr lang="en-US" dirty="0" err="1" smtClean="0"/>
            <a:t>generaiton</a:t>
          </a:r>
          <a:endParaRPr lang="en-US" dirty="0"/>
        </a:p>
      </dgm:t>
    </dgm:pt>
    <dgm:pt modelId="{BC9DC9D5-E83E-4FCE-B0C0-4ADF7C873BE0}" type="parTrans" cxnId="{BAB5DCAF-0437-4290-BDF8-7A0EEF1838CC}">
      <dgm:prSet/>
      <dgm:spPr/>
      <dgm:t>
        <a:bodyPr/>
        <a:lstStyle/>
        <a:p>
          <a:endParaRPr lang="en-US"/>
        </a:p>
      </dgm:t>
    </dgm:pt>
    <dgm:pt modelId="{7C0AE559-1B6D-4C8C-A3E1-079D1148FD14}" type="sibTrans" cxnId="{BAB5DCAF-0437-4290-BDF8-7A0EEF1838CC}">
      <dgm:prSet/>
      <dgm:spPr/>
      <dgm:t>
        <a:bodyPr/>
        <a:lstStyle/>
        <a:p>
          <a:endParaRPr lang="en-US"/>
        </a:p>
      </dgm:t>
    </dgm:pt>
    <dgm:pt modelId="{5123631D-AAD6-4A18-9364-1578C25566AE}">
      <dgm:prSet/>
      <dgm:spPr/>
      <dgm:t>
        <a:bodyPr/>
        <a:lstStyle/>
        <a:p>
          <a:pPr rtl="0"/>
          <a:r>
            <a:rPr lang="en-US" dirty="0" smtClean="0"/>
            <a:t>Check Convergence condition</a:t>
          </a:r>
          <a:endParaRPr lang="en-US" dirty="0"/>
        </a:p>
      </dgm:t>
    </dgm:pt>
    <dgm:pt modelId="{8E3AD260-256A-4C50-B081-8A471A7C16CF}" type="parTrans" cxnId="{171BDBBD-9908-4A58-96FE-13496639DBA8}">
      <dgm:prSet/>
      <dgm:spPr/>
      <dgm:t>
        <a:bodyPr/>
        <a:lstStyle/>
        <a:p>
          <a:endParaRPr lang="en-US"/>
        </a:p>
      </dgm:t>
    </dgm:pt>
    <dgm:pt modelId="{5B79EED7-AFF0-462A-822A-92E4FB2E07A0}" type="sibTrans" cxnId="{171BDBBD-9908-4A58-96FE-13496639DBA8}">
      <dgm:prSet/>
      <dgm:spPr/>
      <dgm:t>
        <a:bodyPr/>
        <a:lstStyle/>
        <a:p>
          <a:endParaRPr lang="en-US"/>
        </a:p>
      </dgm:t>
    </dgm:pt>
    <dgm:pt modelId="{BB70D32A-B453-4714-B099-C195459C636C}" type="pres">
      <dgm:prSet presAssocID="{B11F3DDB-62A6-421C-8CE1-3497E154F63E}" presName="cycle" presStyleCnt="0">
        <dgm:presLayoutVars>
          <dgm:dir/>
          <dgm:resizeHandles val="exact"/>
        </dgm:presLayoutVars>
      </dgm:prSet>
      <dgm:spPr/>
      <dgm:t>
        <a:bodyPr/>
        <a:lstStyle/>
        <a:p>
          <a:endParaRPr lang="en-US"/>
        </a:p>
      </dgm:t>
    </dgm:pt>
    <dgm:pt modelId="{EF5A66A9-16E0-4D79-AC60-89687BE85233}" type="pres">
      <dgm:prSet presAssocID="{947B4597-AE33-46C3-8665-07A9432C4712}" presName="node" presStyleLbl="node1" presStyleIdx="0" presStyleCnt="8">
        <dgm:presLayoutVars>
          <dgm:bulletEnabled val="1"/>
        </dgm:presLayoutVars>
      </dgm:prSet>
      <dgm:spPr/>
      <dgm:t>
        <a:bodyPr/>
        <a:lstStyle/>
        <a:p>
          <a:endParaRPr lang="en-US"/>
        </a:p>
      </dgm:t>
    </dgm:pt>
    <dgm:pt modelId="{B7538546-F155-4744-8E73-32CB191B98A1}" type="pres">
      <dgm:prSet presAssocID="{947B4597-AE33-46C3-8665-07A9432C4712}" presName="spNode" presStyleCnt="0"/>
      <dgm:spPr/>
    </dgm:pt>
    <dgm:pt modelId="{CE2E3B8E-F682-4284-88FE-EE04CD4DD4DF}" type="pres">
      <dgm:prSet presAssocID="{C77B4C3B-6409-4704-8FDD-88D72DE8F781}" presName="sibTrans" presStyleLbl="sibTrans1D1" presStyleIdx="0" presStyleCnt="8"/>
      <dgm:spPr/>
      <dgm:t>
        <a:bodyPr/>
        <a:lstStyle/>
        <a:p>
          <a:endParaRPr lang="en-US"/>
        </a:p>
      </dgm:t>
    </dgm:pt>
    <dgm:pt modelId="{F0AEB156-7659-46B9-878F-116AE29CBB20}" type="pres">
      <dgm:prSet presAssocID="{C3084157-DEAD-41BD-B915-CB70138C296F}" presName="node" presStyleLbl="node1" presStyleIdx="1" presStyleCnt="8">
        <dgm:presLayoutVars>
          <dgm:bulletEnabled val="1"/>
        </dgm:presLayoutVars>
      </dgm:prSet>
      <dgm:spPr/>
      <dgm:t>
        <a:bodyPr/>
        <a:lstStyle/>
        <a:p>
          <a:endParaRPr lang="en-US"/>
        </a:p>
      </dgm:t>
    </dgm:pt>
    <dgm:pt modelId="{3F8646CC-C258-4322-8291-815B5C914D9B}" type="pres">
      <dgm:prSet presAssocID="{C3084157-DEAD-41BD-B915-CB70138C296F}" presName="spNode" presStyleCnt="0"/>
      <dgm:spPr/>
    </dgm:pt>
    <dgm:pt modelId="{9C509A53-19DD-4D42-AFAD-89C6B3594D95}" type="pres">
      <dgm:prSet presAssocID="{79B7AA0E-89B7-49DC-BC97-6D2B1C83095A}" presName="sibTrans" presStyleLbl="sibTrans1D1" presStyleIdx="1" presStyleCnt="8"/>
      <dgm:spPr/>
      <dgm:t>
        <a:bodyPr/>
        <a:lstStyle/>
        <a:p>
          <a:endParaRPr lang="en-US"/>
        </a:p>
      </dgm:t>
    </dgm:pt>
    <dgm:pt modelId="{9AC767CC-4636-4CBA-B6D7-CE809A4B1677}" type="pres">
      <dgm:prSet presAssocID="{CBCFF502-F6D1-414D-A25E-4F741A3B4E79}" presName="node" presStyleLbl="node1" presStyleIdx="2" presStyleCnt="8">
        <dgm:presLayoutVars>
          <dgm:bulletEnabled val="1"/>
        </dgm:presLayoutVars>
      </dgm:prSet>
      <dgm:spPr/>
      <dgm:t>
        <a:bodyPr/>
        <a:lstStyle/>
        <a:p>
          <a:endParaRPr lang="en-US"/>
        </a:p>
      </dgm:t>
    </dgm:pt>
    <dgm:pt modelId="{E0CB8ECC-36B5-44D8-B031-9FA92618714C}" type="pres">
      <dgm:prSet presAssocID="{CBCFF502-F6D1-414D-A25E-4F741A3B4E79}" presName="spNode" presStyleCnt="0"/>
      <dgm:spPr/>
    </dgm:pt>
    <dgm:pt modelId="{6093860D-3B9F-4D68-AE96-BE55ED6DBA22}" type="pres">
      <dgm:prSet presAssocID="{C82E8D46-0B59-4EA3-B0AE-EBF25A9ED8CF}" presName="sibTrans" presStyleLbl="sibTrans1D1" presStyleIdx="2" presStyleCnt="8"/>
      <dgm:spPr/>
      <dgm:t>
        <a:bodyPr/>
        <a:lstStyle/>
        <a:p>
          <a:endParaRPr lang="en-US"/>
        </a:p>
      </dgm:t>
    </dgm:pt>
    <dgm:pt modelId="{6BDA3869-01D4-4A0A-BBEF-CE238DE0CDE0}" type="pres">
      <dgm:prSet presAssocID="{77BC6B6C-ACD1-4725-B3D0-7D6303ADA152}" presName="node" presStyleLbl="node1" presStyleIdx="3" presStyleCnt="8">
        <dgm:presLayoutVars>
          <dgm:bulletEnabled val="1"/>
        </dgm:presLayoutVars>
      </dgm:prSet>
      <dgm:spPr/>
      <dgm:t>
        <a:bodyPr/>
        <a:lstStyle/>
        <a:p>
          <a:endParaRPr lang="en-US"/>
        </a:p>
      </dgm:t>
    </dgm:pt>
    <dgm:pt modelId="{CC898DC0-0069-4770-B25B-CE67EC78F370}" type="pres">
      <dgm:prSet presAssocID="{77BC6B6C-ACD1-4725-B3D0-7D6303ADA152}" presName="spNode" presStyleCnt="0"/>
      <dgm:spPr/>
    </dgm:pt>
    <dgm:pt modelId="{2FA78CE2-2142-42F0-A99F-A802910A3621}" type="pres">
      <dgm:prSet presAssocID="{8471631B-1D1A-4AD1-A8C6-83264D57F00E}" presName="sibTrans" presStyleLbl="sibTrans1D1" presStyleIdx="3" presStyleCnt="8"/>
      <dgm:spPr/>
      <dgm:t>
        <a:bodyPr/>
        <a:lstStyle/>
        <a:p>
          <a:endParaRPr lang="en-US"/>
        </a:p>
      </dgm:t>
    </dgm:pt>
    <dgm:pt modelId="{DBDA7F37-323F-46A8-B3E0-D55B9592D6E8}" type="pres">
      <dgm:prSet presAssocID="{4E11EE99-4F2E-4F74-A5C0-D0137EF4D3DC}" presName="node" presStyleLbl="node1" presStyleIdx="4" presStyleCnt="8">
        <dgm:presLayoutVars>
          <dgm:bulletEnabled val="1"/>
        </dgm:presLayoutVars>
      </dgm:prSet>
      <dgm:spPr/>
      <dgm:t>
        <a:bodyPr/>
        <a:lstStyle/>
        <a:p>
          <a:endParaRPr lang="en-US"/>
        </a:p>
      </dgm:t>
    </dgm:pt>
    <dgm:pt modelId="{BBF2D34B-189C-4EC4-87D4-3AFB34DF1718}" type="pres">
      <dgm:prSet presAssocID="{4E11EE99-4F2E-4F74-A5C0-D0137EF4D3DC}" presName="spNode" presStyleCnt="0"/>
      <dgm:spPr/>
    </dgm:pt>
    <dgm:pt modelId="{78DCE0AA-3F78-4244-97D2-6A0550F6B3FC}" type="pres">
      <dgm:prSet presAssocID="{9FB50EAC-3EFF-4F75-9EA0-17326D5CD712}" presName="sibTrans" presStyleLbl="sibTrans1D1" presStyleIdx="4" presStyleCnt="8"/>
      <dgm:spPr/>
      <dgm:t>
        <a:bodyPr/>
        <a:lstStyle/>
        <a:p>
          <a:endParaRPr lang="en-US"/>
        </a:p>
      </dgm:t>
    </dgm:pt>
    <dgm:pt modelId="{4E4FA6D3-FCC5-4AAD-BC48-8022BED8608F}" type="pres">
      <dgm:prSet presAssocID="{500D3311-4768-4A1C-912C-6DC23EB34079}" presName="node" presStyleLbl="node1" presStyleIdx="5" presStyleCnt="8">
        <dgm:presLayoutVars>
          <dgm:bulletEnabled val="1"/>
        </dgm:presLayoutVars>
      </dgm:prSet>
      <dgm:spPr/>
      <dgm:t>
        <a:bodyPr/>
        <a:lstStyle/>
        <a:p>
          <a:endParaRPr lang="en-US"/>
        </a:p>
      </dgm:t>
    </dgm:pt>
    <dgm:pt modelId="{925A09FF-CEAD-4F5D-9389-DE43821681FC}" type="pres">
      <dgm:prSet presAssocID="{500D3311-4768-4A1C-912C-6DC23EB34079}" presName="spNode" presStyleCnt="0"/>
      <dgm:spPr/>
    </dgm:pt>
    <dgm:pt modelId="{60AD75FC-B492-44E1-B8D2-7FF5C93AE09F}" type="pres">
      <dgm:prSet presAssocID="{A182C83D-FB2C-4ED2-83EC-C2BF7B011B0C}" presName="sibTrans" presStyleLbl="sibTrans1D1" presStyleIdx="5" presStyleCnt="8"/>
      <dgm:spPr/>
      <dgm:t>
        <a:bodyPr/>
        <a:lstStyle/>
        <a:p>
          <a:endParaRPr lang="en-US"/>
        </a:p>
      </dgm:t>
    </dgm:pt>
    <dgm:pt modelId="{A66AF89E-D1CF-4098-AF13-B792665442B4}" type="pres">
      <dgm:prSet presAssocID="{CF6058AB-8079-4D9A-A5F2-C3EF65125525}" presName="node" presStyleLbl="node1" presStyleIdx="6" presStyleCnt="8">
        <dgm:presLayoutVars>
          <dgm:bulletEnabled val="1"/>
        </dgm:presLayoutVars>
      </dgm:prSet>
      <dgm:spPr/>
      <dgm:t>
        <a:bodyPr/>
        <a:lstStyle/>
        <a:p>
          <a:endParaRPr lang="en-US"/>
        </a:p>
      </dgm:t>
    </dgm:pt>
    <dgm:pt modelId="{E4459E56-20E2-408D-A1B9-97E2996F2342}" type="pres">
      <dgm:prSet presAssocID="{CF6058AB-8079-4D9A-A5F2-C3EF65125525}" presName="spNode" presStyleCnt="0"/>
      <dgm:spPr/>
    </dgm:pt>
    <dgm:pt modelId="{3EC4E420-B578-44A0-ACA3-5FF7CF95DAC4}" type="pres">
      <dgm:prSet presAssocID="{7C0AE559-1B6D-4C8C-A3E1-079D1148FD14}" presName="sibTrans" presStyleLbl="sibTrans1D1" presStyleIdx="6" presStyleCnt="8"/>
      <dgm:spPr/>
      <dgm:t>
        <a:bodyPr/>
        <a:lstStyle/>
        <a:p>
          <a:endParaRPr lang="en-US"/>
        </a:p>
      </dgm:t>
    </dgm:pt>
    <dgm:pt modelId="{F6D8905D-5517-4C6C-971A-C33EA5FFF588}" type="pres">
      <dgm:prSet presAssocID="{5123631D-AAD6-4A18-9364-1578C25566AE}" presName="node" presStyleLbl="node1" presStyleIdx="7" presStyleCnt="8">
        <dgm:presLayoutVars>
          <dgm:bulletEnabled val="1"/>
        </dgm:presLayoutVars>
      </dgm:prSet>
      <dgm:spPr/>
      <dgm:t>
        <a:bodyPr/>
        <a:lstStyle/>
        <a:p>
          <a:endParaRPr lang="en-US"/>
        </a:p>
      </dgm:t>
    </dgm:pt>
    <dgm:pt modelId="{25552668-54E8-4177-8713-B26E9D327BF6}" type="pres">
      <dgm:prSet presAssocID="{5123631D-AAD6-4A18-9364-1578C25566AE}" presName="spNode" presStyleCnt="0"/>
      <dgm:spPr/>
    </dgm:pt>
    <dgm:pt modelId="{38A1E3B6-D4CD-4D6B-8034-D38378E20F02}" type="pres">
      <dgm:prSet presAssocID="{5B79EED7-AFF0-462A-822A-92E4FB2E07A0}" presName="sibTrans" presStyleLbl="sibTrans1D1" presStyleIdx="7" presStyleCnt="8"/>
      <dgm:spPr/>
      <dgm:t>
        <a:bodyPr/>
        <a:lstStyle/>
        <a:p>
          <a:endParaRPr lang="en-US"/>
        </a:p>
      </dgm:t>
    </dgm:pt>
  </dgm:ptLst>
  <dgm:cxnLst>
    <dgm:cxn modelId="{BAB5DCAF-0437-4290-BDF8-7A0EEF1838CC}" srcId="{B11F3DDB-62A6-421C-8CE1-3497E154F63E}" destId="{CF6058AB-8079-4D9A-A5F2-C3EF65125525}" srcOrd="6" destOrd="0" parTransId="{BC9DC9D5-E83E-4FCE-B0C0-4ADF7C873BE0}" sibTransId="{7C0AE559-1B6D-4C8C-A3E1-079D1148FD14}"/>
    <dgm:cxn modelId="{E33215C0-6B4C-49BF-BD4C-718A67A3F11D}" type="presOf" srcId="{CBCFF502-F6D1-414D-A25E-4F741A3B4E79}" destId="{9AC767CC-4636-4CBA-B6D7-CE809A4B1677}" srcOrd="0" destOrd="0" presId="urn:microsoft.com/office/officeart/2005/8/layout/cycle5"/>
    <dgm:cxn modelId="{EA6B50D9-D389-4BE0-A908-9CCEC8A935D6}" type="presOf" srcId="{9FB50EAC-3EFF-4F75-9EA0-17326D5CD712}" destId="{78DCE0AA-3F78-4244-97D2-6A0550F6B3FC}" srcOrd="0" destOrd="0" presId="urn:microsoft.com/office/officeart/2005/8/layout/cycle5"/>
    <dgm:cxn modelId="{0F9C4DCD-64D9-46CF-B5AF-81C9D629B9CA}" type="presOf" srcId="{C77B4C3B-6409-4704-8FDD-88D72DE8F781}" destId="{CE2E3B8E-F682-4284-88FE-EE04CD4DD4DF}" srcOrd="0" destOrd="0" presId="urn:microsoft.com/office/officeart/2005/8/layout/cycle5"/>
    <dgm:cxn modelId="{171BDBBD-9908-4A58-96FE-13496639DBA8}" srcId="{B11F3DDB-62A6-421C-8CE1-3497E154F63E}" destId="{5123631D-AAD6-4A18-9364-1578C25566AE}" srcOrd="7" destOrd="0" parTransId="{8E3AD260-256A-4C50-B081-8A471A7C16CF}" sibTransId="{5B79EED7-AFF0-462A-822A-92E4FB2E07A0}"/>
    <dgm:cxn modelId="{AAA03E96-3012-481D-BD29-BF0F6F8079DB}" srcId="{B11F3DDB-62A6-421C-8CE1-3497E154F63E}" destId="{CBCFF502-F6D1-414D-A25E-4F741A3B4E79}" srcOrd="2" destOrd="0" parTransId="{99A73AE5-2A69-4696-B769-714395982052}" sibTransId="{C82E8D46-0B59-4EA3-B0AE-EBF25A9ED8CF}"/>
    <dgm:cxn modelId="{3D42568D-C961-46C2-AB85-4851D8C9BF14}" srcId="{B11F3DDB-62A6-421C-8CE1-3497E154F63E}" destId="{500D3311-4768-4A1C-912C-6DC23EB34079}" srcOrd="5" destOrd="0" parTransId="{2E0B8EF2-F5CF-47FD-A744-85879963A3E3}" sibTransId="{A182C83D-FB2C-4ED2-83EC-C2BF7B011B0C}"/>
    <dgm:cxn modelId="{45DABBAC-4088-4377-B865-961BD3151726}" type="presOf" srcId="{7C0AE559-1B6D-4C8C-A3E1-079D1148FD14}" destId="{3EC4E420-B578-44A0-ACA3-5FF7CF95DAC4}" srcOrd="0" destOrd="0" presId="urn:microsoft.com/office/officeart/2005/8/layout/cycle5"/>
    <dgm:cxn modelId="{7120A49E-9C73-40BF-86AD-8D66D4DF4F8B}" type="presOf" srcId="{C82E8D46-0B59-4EA3-B0AE-EBF25A9ED8CF}" destId="{6093860D-3B9F-4D68-AE96-BE55ED6DBA22}" srcOrd="0" destOrd="0" presId="urn:microsoft.com/office/officeart/2005/8/layout/cycle5"/>
    <dgm:cxn modelId="{F12AAF86-D89E-4885-AB86-13069E488F04}" srcId="{B11F3DDB-62A6-421C-8CE1-3497E154F63E}" destId="{947B4597-AE33-46C3-8665-07A9432C4712}" srcOrd="0" destOrd="0" parTransId="{BD3FE366-0DB4-471D-8F1F-99584F826CE0}" sibTransId="{C77B4C3B-6409-4704-8FDD-88D72DE8F781}"/>
    <dgm:cxn modelId="{6D08300D-A5F1-4F21-96C5-68DE133AC730}" type="presOf" srcId="{4E11EE99-4F2E-4F74-A5C0-D0137EF4D3DC}" destId="{DBDA7F37-323F-46A8-B3E0-D55B9592D6E8}" srcOrd="0" destOrd="0" presId="urn:microsoft.com/office/officeart/2005/8/layout/cycle5"/>
    <dgm:cxn modelId="{B9ADFDB4-FF71-42EA-80AB-C91964FB88F3}" srcId="{B11F3DDB-62A6-421C-8CE1-3497E154F63E}" destId="{C3084157-DEAD-41BD-B915-CB70138C296F}" srcOrd="1" destOrd="0" parTransId="{7681FB0E-BE86-46E4-91BC-5C9449D34FD8}" sibTransId="{79B7AA0E-89B7-49DC-BC97-6D2B1C83095A}"/>
    <dgm:cxn modelId="{E4F07ADD-BA6F-498D-B536-5E1F23A24921}" type="presOf" srcId="{5123631D-AAD6-4A18-9364-1578C25566AE}" destId="{F6D8905D-5517-4C6C-971A-C33EA5FFF588}" srcOrd="0" destOrd="0" presId="urn:microsoft.com/office/officeart/2005/8/layout/cycle5"/>
    <dgm:cxn modelId="{18680E56-3728-4AE7-BF59-BD480BF55BAA}" type="presOf" srcId="{79B7AA0E-89B7-49DC-BC97-6D2B1C83095A}" destId="{9C509A53-19DD-4D42-AFAD-89C6B3594D95}" srcOrd="0" destOrd="0" presId="urn:microsoft.com/office/officeart/2005/8/layout/cycle5"/>
    <dgm:cxn modelId="{70C9EF8C-CD5E-4488-B2BD-86DB28BF9118}" type="presOf" srcId="{CF6058AB-8079-4D9A-A5F2-C3EF65125525}" destId="{A66AF89E-D1CF-4098-AF13-B792665442B4}" srcOrd="0" destOrd="0" presId="urn:microsoft.com/office/officeart/2005/8/layout/cycle5"/>
    <dgm:cxn modelId="{A2F26A35-01F7-4F46-BE75-99E5F504C9A6}" type="presOf" srcId="{500D3311-4768-4A1C-912C-6DC23EB34079}" destId="{4E4FA6D3-FCC5-4AAD-BC48-8022BED8608F}" srcOrd="0" destOrd="0" presId="urn:microsoft.com/office/officeart/2005/8/layout/cycle5"/>
    <dgm:cxn modelId="{D1FCC467-5FBC-4504-869A-5C13F64727C8}" type="presOf" srcId="{5B79EED7-AFF0-462A-822A-92E4FB2E07A0}" destId="{38A1E3B6-D4CD-4D6B-8034-D38378E20F02}" srcOrd="0" destOrd="0" presId="urn:microsoft.com/office/officeart/2005/8/layout/cycle5"/>
    <dgm:cxn modelId="{716C0704-F43C-42DC-B2AB-5ED26009BA71}" srcId="{B11F3DDB-62A6-421C-8CE1-3497E154F63E}" destId="{4E11EE99-4F2E-4F74-A5C0-D0137EF4D3DC}" srcOrd="4" destOrd="0" parTransId="{6DA912F1-85EA-4CBD-8D9E-8662A1D0681B}" sibTransId="{9FB50EAC-3EFF-4F75-9EA0-17326D5CD712}"/>
    <dgm:cxn modelId="{BDF1220E-C38B-4BAA-839E-2FD39259C9C3}" type="presOf" srcId="{B11F3DDB-62A6-421C-8CE1-3497E154F63E}" destId="{BB70D32A-B453-4714-B099-C195459C636C}" srcOrd="0" destOrd="0" presId="urn:microsoft.com/office/officeart/2005/8/layout/cycle5"/>
    <dgm:cxn modelId="{63EB5714-7A97-48C2-AC5D-870FC4E25CF3}" type="presOf" srcId="{A182C83D-FB2C-4ED2-83EC-C2BF7B011B0C}" destId="{60AD75FC-B492-44E1-B8D2-7FF5C93AE09F}" srcOrd="0" destOrd="0" presId="urn:microsoft.com/office/officeart/2005/8/layout/cycle5"/>
    <dgm:cxn modelId="{BACA267B-B686-4B1F-B707-38E58C78E644}" type="presOf" srcId="{8471631B-1D1A-4AD1-A8C6-83264D57F00E}" destId="{2FA78CE2-2142-42F0-A99F-A802910A3621}" srcOrd="0" destOrd="0" presId="urn:microsoft.com/office/officeart/2005/8/layout/cycle5"/>
    <dgm:cxn modelId="{973DD4A9-1F8A-4658-B88E-C2D141DCE1CA}" srcId="{B11F3DDB-62A6-421C-8CE1-3497E154F63E}" destId="{77BC6B6C-ACD1-4725-B3D0-7D6303ADA152}" srcOrd="3" destOrd="0" parTransId="{E79B8E27-0056-499F-B134-0238B6835F55}" sibTransId="{8471631B-1D1A-4AD1-A8C6-83264D57F00E}"/>
    <dgm:cxn modelId="{AAC21263-C7BC-43C8-8CCB-8895438271F3}" type="presOf" srcId="{77BC6B6C-ACD1-4725-B3D0-7D6303ADA152}" destId="{6BDA3869-01D4-4A0A-BBEF-CE238DE0CDE0}" srcOrd="0" destOrd="0" presId="urn:microsoft.com/office/officeart/2005/8/layout/cycle5"/>
    <dgm:cxn modelId="{4078F674-37AF-4407-878D-B37573B55B5B}" type="presOf" srcId="{947B4597-AE33-46C3-8665-07A9432C4712}" destId="{EF5A66A9-16E0-4D79-AC60-89687BE85233}" srcOrd="0" destOrd="0" presId="urn:microsoft.com/office/officeart/2005/8/layout/cycle5"/>
    <dgm:cxn modelId="{B8FC9B2C-5192-4DC4-B17C-2F1C610FAB4A}" type="presOf" srcId="{C3084157-DEAD-41BD-B915-CB70138C296F}" destId="{F0AEB156-7659-46B9-878F-116AE29CBB20}" srcOrd="0" destOrd="0" presId="urn:microsoft.com/office/officeart/2005/8/layout/cycle5"/>
    <dgm:cxn modelId="{576A006B-D1CD-4A05-B3B3-C3B02806A57D}" type="presParOf" srcId="{BB70D32A-B453-4714-B099-C195459C636C}" destId="{EF5A66A9-16E0-4D79-AC60-89687BE85233}" srcOrd="0" destOrd="0" presId="urn:microsoft.com/office/officeart/2005/8/layout/cycle5"/>
    <dgm:cxn modelId="{A1EAA462-F53D-47A7-AE60-E731EA84EBB5}" type="presParOf" srcId="{BB70D32A-B453-4714-B099-C195459C636C}" destId="{B7538546-F155-4744-8E73-32CB191B98A1}" srcOrd="1" destOrd="0" presId="urn:microsoft.com/office/officeart/2005/8/layout/cycle5"/>
    <dgm:cxn modelId="{FFF8591B-670E-4A54-83E4-407A79C77CF7}" type="presParOf" srcId="{BB70D32A-B453-4714-B099-C195459C636C}" destId="{CE2E3B8E-F682-4284-88FE-EE04CD4DD4DF}" srcOrd="2" destOrd="0" presId="urn:microsoft.com/office/officeart/2005/8/layout/cycle5"/>
    <dgm:cxn modelId="{0FE72A2D-0D51-4C56-B5F2-5A548F1229CC}" type="presParOf" srcId="{BB70D32A-B453-4714-B099-C195459C636C}" destId="{F0AEB156-7659-46B9-878F-116AE29CBB20}" srcOrd="3" destOrd="0" presId="urn:microsoft.com/office/officeart/2005/8/layout/cycle5"/>
    <dgm:cxn modelId="{81175D9A-DAA5-401A-9F43-A72C32D0A84D}" type="presParOf" srcId="{BB70D32A-B453-4714-B099-C195459C636C}" destId="{3F8646CC-C258-4322-8291-815B5C914D9B}" srcOrd="4" destOrd="0" presId="urn:microsoft.com/office/officeart/2005/8/layout/cycle5"/>
    <dgm:cxn modelId="{10EE1A1D-8255-4986-8A52-4FCC12A17CA2}" type="presParOf" srcId="{BB70D32A-B453-4714-B099-C195459C636C}" destId="{9C509A53-19DD-4D42-AFAD-89C6B3594D95}" srcOrd="5" destOrd="0" presId="urn:microsoft.com/office/officeart/2005/8/layout/cycle5"/>
    <dgm:cxn modelId="{34EAC36F-5300-45CF-B0B4-C3BC2432F85F}" type="presParOf" srcId="{BB70D32A-B453-4714-B099-C195459C636C}" destId="{9AC767CC-4636-4CBA-B6D7-CE809A4B1677}" srcOrd="6" destOrd="0" presId="urn:microsoft.com/office/officeart/2005/8/layout/cycle5"/>
    <dgm:cxn modelId="{358BDB4C-1D33-49BF-B47E-61336AD99E4E}" type="presParOf" srcId="{BB70D32A-B453-4714-B099-C195459C636C}" destId="{E0CB8ECC-36B5-44D8-B031-9FA92618714C}" srcOrd="7" destOrd="0" presId="urn:microsoft.com/office/officeart/2005/8/layout/cycle5"/>
    <dgm:cxn modelId="{AF25D443-5732-42E7-910A-B9285AF40D55}" type="presParOf" srcId="{BB70D32A-B453-4714-B099-C195459C636C}" destId="{6093860D-3B9F-4D68-AE96-BE55ED6DBA22}" srcOrd="8" destOrd="0" presId="urn:microsoft.com/office/officeart/2005/8/layout/cycle5"/>
    <dgm:cxn modelId="{719D85DB-483E-434E-9F42-7F01F9A4381A}" type="presParOf" srcId="{BB70D32A-B453-4714-B099-C195459C636C}" destId="{6BDA3869-01D4-4A0A-BBEF-CE238DE0CDE0}" srcOrd="9" destOrd="0" presId="urn:microsoft.com/office/officeart/2005/8/layout/cycle5"/>
    <dgm:cxn modelId="{937609D8-D4D9-40E5-AA89-579F7518716A}" type="presParOf" srcId="{BB70D32A-B453-4714-B099-C195459C636C}" destId="{CC898DC0-0069-4770-B25B-CE67EC78F370}" srcOrd="10" destOrd="0" presId="urn:microsoft.com/office/officeart/2005/8/layout/cycle5"/>
    <dgm:cxn modelId="{76966846-A14E-43D2-805E-2C95657E3C53}" type="presParOf" srcId="{BB70D32A-B453-4714-B099-C195459C636C}" destId="{2FA78CE2-2142-42F0-A99F-A802910A3621}" srcOrd="11" destOrd="0" presId="urn:microsoft.com/office/officeart/2005/8/layout/cycle5"/>
    <dgm:cxn modelId="{A8D79F29-B286-44F4-BBBB-53A6DC37AD14}" type="presParOf" srcId="{BB70D32A-B453-4714-B099-C195459C636C}" destId="{DBDA7F37-323F-46A8-B3E0-D55B9592D6E8}" srcOrd="12" destOrd="0" presId="urn:microsoft.com/office/officeart/2005/8/layout/cycle5"/>
    <dgm:cxn modelId="{8D12C284-1D42-479A-99B0-87AF39962B32}" type="presParOf" srcId="{BB70D32A-B453-4714-B099-C195459C636C}" destId="{BBF2D34B-189C-4EC4-87D4-3AFB34DF1718}" srcOrd="13" destOrd="0" presId="urn:microsoft.com/office/officeart/2005/8/layout/cycle5"/>
    <dgm:cxn modelId="{E540AF6A-B484-4070-B1AA-55ED8FBB58E2}" type="presParOf" srcId="{BB70D32A-B453-4714-B099-C195459C636C}" destId="{78DCE0AA-3F78-4244-97D2-6A0550F6B3FC}" srcOrd="14" destOrd="0" presId="urn:microsoft.com/office/officeart/2005/8/layout/cycle5"/>
    <dgm:cxn modelId="{8B078803-5826-4FF7-8B13-CBF96B6CEEB2}" type="presParOf" srcId="{BB70D32A-B453-4714-B099-C195459C636C}" destId="{4E4FA6D3-FCC5-4AAD-BC48-8022BED8608F}" srcOrd="15" destOrd="0" presId="urn:microsoft.com/office/officeart/2005/8/layout/cycle5"/>
    <dgm:cxn modelId="{A9E7703B-EF61-48A6-8521-24AFCB7DD803}" type="presParOf" srcId="{BB70D32A-B453-4714-B099-C195459C636C}" destId="{925A09FF-CEAD-4F5D-9389-DE43821681FC}" srcOrd="16" destOrd="0" presId="urn:microsoft.com/office/officeart/2005/8/layout/cycle5"/>
    <dgm:cxn modelId="{5624AE35-3588-429C-A616-FD3A1579E485}" type="presParOf" srcId="{BB70D32A-B453-4714-B099-C195459C636C}" destId="{60AD75FC-B492-44E1-B8D2-7FF5C93AE09F}" srcOrd="17" destOrd="0" presId="urn:microsoft.com/office/officeart/2005/8/layout/cycle5"/>
    <dgm:cxn modelId="{DAA660F6-43B2-42F9-9722-8F046BDD49A3}" type="presParOf" srcId="{BB70D32A-B453-4714-B099-C195459C636C}" destId="{A66AF89E-D1CF-4098-AF13-B792665442B4}" srcOrd="18" destOrd="0" presId="urn:microsoft.com/office/officeart/2005/8/layout/cycle5"/>
    <dgm:cxn modelId="{3605BE4A-DD5F-4839-81F8-6F41604434F8}" type="presParOf" srcId="{BB70D32A-B453-4714-B099-C195459C636C}" destId="{E4459E56-20E2-408D-A1B9-97E2996F2342}" srcOrd="19" destOrd="0" presId="urn:microsoft.com/office/officeart/2005/8/layout/cycle5"/>
    <dgm:cxn modelId="{EDC8E163-3692-4C65-89B9-6718F37055CE}" type="presParOf" srcId="{BB70D32A-B453-4714-B099-C195459C636C}" destId="{3EC4E420-B578-44A0-ACA3-5FF7CF95DAC4}" srcOrd="20" destOrd="0" presId="urn:microsoft.com/office/officeart/2005/8/layout/cycle5"/>
    <dgm:cxn modelId="{DC3F97E6-B468-4BFE-8865-9B6E74D32CB8}" type="presParOf" srcId="{BB70D32A-B453-4714-B099-C195459C636C}" destId="{F6D8905D-5517-4C6C-971A-C33EA5FFF588}" srcOrd="21" destOrd="0" presId="urn:microsoft.com/office/officeart/2005/8/layout/cycle5"/>
    <dgm:cxn modelId="{E62CE1EE-61B0-4C16-9439-4A960D655E94}" type="presParOf" srcId="{BB70D32A-B453-4714-B099-C195459C636C}" destId="{25552668-54E8-4177-8713-B26E9D327BF6}" srcOrd="22" destOrd="0" presId="urn:microsoft.com/office/officeart/2005/8/layout/cycle5"/>
    <dgm:cxn modelId="{A3D63C3C-61F9-4BCE-8894-E02B373B4B48}" type="presParOf" srcId="{BB70D32A-B453-4714-B099-C195459C636C}" destId="{38A1E3B6-D4CD-4D6B-8034-D38378E20F02}" srcOrd="23" destOrd="0" presId="urn:microsoft.com/office/officeart/2005/8/layout/cycle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ABD1A834-533E-4B43-8316-53612E102F85}" type="datetimeFigureOut">
              <a:rPr lang="en-US"/>
              <a:pPr>
                <a:defRPr/>
              </a:pPr>
              <a:t>6/8/2010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010E6EB-94B7-4531-991D-D40F0D5E71E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414DCE2-9AB4-4F82-BCBF-B536D137022A}" type="datetimeFigureOut">
              <a:rPr lang="en-US"/>
              <a:pPr>
                <a:defRPr/>
              </a:pPr>
              <a:t>6/8/2010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4068470-86E0-4B09-BBB9-C2E61A0A76D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D201C4C-2484-4C1A-BEAE-36D2E15A0D50}" type="datetimeFigureOut">
              <a:rPr lang="en-US"/>
              <a:pPr>
                <a:defRPr/>
              </a:pPr>
              <a:t>6/8/2010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5D180F9-266D-4A44-A0DA-1747ED9100C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4488DC-AF6C-4F1C-9D26-9D88A7362127}" type="datetimeFigureOut">
              <a:rPr lang="en-US"/>
              <a:pPr>
                <a:defRPr/>
              </a:pPr>
              <a:t>6/8/2010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AD4D4CE-12C2-4522-BB80-6E826F1D00A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7B92941-5CE1-4D05-B462-0FBA870BCA1E}" type="datetimeFigureOut">
              <a:rPr lang="en-US"/>
              <a:pPr>
                <a:defRPr/>
              </a:pPr>
              <a:t>6/8/2010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F4A070E-E032-4070-B9B4-48C5CA07603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85345DE-601B-4318-A5DA-92ED20B37363}" type="datetimeFigureOut">
              <a:rPr lang="en-US"/>
              <a:pPr>
                <a:defRPr/>
              </a:pPr>
              <a:t>6/8/2010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A0BDCC6-F555-46A3-89B2-740B1A60F3D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B4530D7-2DC1-4133-9FB8-55730ED181C2}" type="datetimeFigureOut">
              <a:rPr lang="en-US"/>
              <a:pPr>
                <a:defRPr/>
              </a:pPr>
              <a:t>6/8/2010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09776D2-31E1-4123-82EE-16F9175EE4D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D323EEA-6FF4-496E-93D6-F80A318F4487}" type="datetimeFigureOut">
              <a:rPr lang="en-US"/>
              <a:pPr>
                <a:defRPr/>
              </a:pPr>
              <a:t>6/8/2010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B4A02A9-7F30-426D-A423-E9633547D55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0487520-EF5D-4FD4-9719-7B59F407EC20}" type="datetimeFigureOut">
              <a:rPr lang="en-US"/>
              <a:pPr>
                <a:defRPr/>
              </a:pPr>
              <a:t>6/8/2010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DCC951DF-C802-4681-B044-A1B3077C96D9}"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8DC9B17-A50F-413C-8BED-74112ED877F3}" type="datetimeFigureOut">
              <a:rPr lang="en-US"/>
              <a:pPr>
                <a:defRPr/>
              </a:pPr>
              <a:t>6/8/2010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B8C87C4-8D92-4F93-944B-C76FE64F76A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00F7201-E917-4A4C-8257-AEA2B144D273}" type="datetimeFigureOut">
              <a:rPr lang="en-US"/>
              <a:pPr>
                <a:defRPr/>
              </a:pPr>
              <a:t>6/8/2010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EF6A34A-B291-40F2-9B13-BBAA01E6AC6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7E796D33-26C7-4AF9-A0C3-989BE2D1481A}" type="datetimeFigureOut">
              <a:rPr lang="en-US"/>
              <a:pPr>
                <a:defRPr/>
              </a:pPr>
              <a:t>6/8/2010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58F6538-B59E-4D8F-A027-0C7FD820FAD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de2-dev-board.jpg"/>
          <p:cNvPicPr>
            <a:picLocks noChangeAspect="1"/>
          </p:cNvPicPr>
          <p:nvPr/>
        </p:nvPicPr>
        <p:blipFill>
          <a:blip r:embed="rId2" cstate="print"/>
          <a:stretch>
            <a:fillRect/>
          </a:stretch>
        </p:blipFill>
        <p:spPr>
          <a:xfrm>
            <a:off x="381000" y="381000"/>
            <a:ext cx="8204548" cy="5989320"/>
          </a:xfrm>
          <a:prstGeom prst="rect">
            <a:avLst/>
          </a:prstGeom>
        </p:spPr>
      </p:pic>
      <p:sp>
        <p:nvSpPr>
          <p:cNvPr id="13313" name="Title 1"/>
          <p:cNvSpPr>
            <a:spLocks noGrp="1"/>
          </p:cNvSpPr>
          <p:nvPr>
            <p:ph type="ctrTitle"/>
          </p:nvPr>
        </p:nvSpPr>
        <p:spPr>
          <a:xfrm>
            <a:off x="0" y="0"/>
            <a:ext cx="4419600" cy="1390650"/>
          </a:xfrm>
        </p:spPr>
        <p:txBody>
          <a:bodyPr/>
          <a:lstStyle/>
          <a:p>
            <a:r>
              <a:rPr lang="en-US" sz="7200" dirty="0" smtClean="0"/>
              <a:t>FPGASolve</a:t>
            </a:r>
          </a:p>
        </p:txBody>
      </p:sp>
      <p:sp>
        <p:nvSpPr>
          <p:cNvPr id="13314" name="Subtitle 2"/>
          <p:cNvSpPr>
            <a:spLocks noGrp="1"/>
          </p:cNvSpPr>
          <p:nvPr>
            <p:ph type="subTitle" idx="1"/>
          </p:nvPr>
        </p:nvSpPr>
        <p:spPr>
          <a:xfrm>
            <a:off x="4191000" y="4724400"/>
            <a:ext cx="6400800" cy="1752600"/>
          </a:xfrm>
        </p:spPr>
        <p:txBody>
          <a:bodyPr/>
          <a:lstStyle/>
          <a:p>
            <a:r>
              <a:rPr lang="en-US" dirty="0" smtClean="0">
                <a:solidFill>
                  <a:schemeClr val="tx1"/>
                </a:solidFill>
              </a:rPr>
              <a:t>Matthew Nitschke</a:t>
            </a:r>
          </a:p>
          <a:p>
            <a:r>
              <a:rPr lang="en-US" dirty="0" smtClean="0">
                <a:solidFill>
                  <a:schemeClr val="tx1"/>
                </a:solidFill>
              </a:rPr>
              <a:t>Richard Schultz</a:t>
            </a:r>
          </a:p>
          <a:p>
            <a:r>
              <a:rPr lang="en-US" dirty="0" smtClean="0">
                <a:solidFill>
                  <a:schemeClr val="tx1"/>
                </a:solidFill>
              </a:rPr>
              <a:t>Swati Gupta</a:t>
            </a:r>
          </a:p>
          <a:p>
            <a:endParaRPr lang="en-US" dirty="0" smtClean="0">
              <a:solidFill>
                <a:schemeClr val="tx1"/>
              </a:solidFill>
            </a:endParaRPr>
          </a:p>
        </p:txBody>
      </p:sp>
      <p:sp>
        <p:nvSpPr>
          <p:cNvPr id="4" name="TextBox 3"/>
          <p:cNvSpPr txBox="1"/>
          <p:nvPr/>
        </p:nvSpPr>
        <p:spPr>
          <a:xfrm>
            <a:off x="838200" y="1219200"/>
            <a:ext cx="1018227" cy="369332"/>
          </a:xfrm>
          <a:prstGeom prst="rect">
            <a:avLst/>
          </a:prstGeom>
          <a:noFill/>
        </p:spPr>
        <p:txBody>
          <a:bodyPr wrap="none" rtlCol="0">
            <a:spAutoFit/>
          </a:bodyPr>
          <a:lstStyle/>
          <a:p>
            <a:r>
              <a:rPr lang="en-US" dirty="0" smtClean="0"/>
              <a:t>SD0917</a:t>
            </a:r>
          </a:p>
        </p:txBody>
      </p:sp>
      <p:sp>
        <p:nvSpPr>
          <p:cNvPr id="7" name="TextBox 6"/>
          <p:cNvSpPr txBox="1"/>
          <p:nvPr/>
        </p:nvSpPr>
        <p:spPr>
          <a:xfrm>
            <a:off x="7010400" y="304800"/>
            <a:ext cx="1787733" cy="923330"/>
          </a:xfrm>
          <a:prstGeom prst="rect">
            <a:avLst/>
          </a:prstGeom>
          <a:noFill/>
        </p:spPr>
        <p:txBody>
          <a:bodyPr wrap="none" rtlCol="0">
            <a:spAutoFit/>
          </a:bodyPr>
          <a:lstStyle/>
          <a:p>
            <a:pPr algn="ctr"/>
            <a:r>
              <a:rPr lang="en-US" dirty="0" smtClean="0"/>
              <a:t>Advisor:</a:t>
            </a:r>
          </a:p>
          <a:p>
            <a:pPr algn="ctr"/>
            <a:r>
              <a:rPr lang="en-US" dirty="0" err="1" smtClean="0"/>
              <a:t>Cristinel</a:t>
            </a:r>
            <a:r>
              <a:rPr lang="en-US" dirty="0" smtClean="0"/>
              <a:t> </a:t>
            </a:r>
            <a:r>
              <a:rPr lang="en-US" dirty="0" err="1" smtClean="0"/>
              <a:t>Ababei</a:t>
            </a:r>
            <a:endParaRPr lang="en-US" dirty="0" smtClean="0"/>
          </a:p>
          <a:p>
            <a:pPr algn="ct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Jacobi Method </a:t>
            </a:r>
            <a:br>
              <a:rPr lang="en-US" dirty="0" smtClean="0"/>
            </a:br>
            <a:r>
              <a:rPr lang="en-US" sz="3300" dirty="0" smtClean="0"/>
              <a:t>Architecture of </a:t>
            </a:r>
            <a:r>
              <a:rPr lang="en-US" sz="3300" dirty="0" err="1" smtClean="0"/>
              <a:t>SpMatJacobi</a:t>
            </a:r>
            <a:endParaRPr lang="en-US" sz="3300"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457200" y="1295400"/>
            <a:ext cx="8305800"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Binary tree based Multiply Accumulate Unit</a:t>
            </a:r>
          </a:p>
        </p:txBody>
      </p:sp>
      <p:sp>
        <p:nvSpPr>
          <p:cNvPr id="3" name="Content Placeholder 2"/>
          <p:cNvSpPr>
            <a:spLocks noGrp="1"/>
          </p:cNvSpPr>
          <p:nvPr>
            <p:ph idx="1"/>
          </p:nvPr>
        </p:nvSpPr>
        <p:spPr/>
        <p:txBody>
          <a:bodyPr>
            <a:normAutofit fontScale="92500" lnSpcReduction="20000"/>
          </a:bodyPr>
          <a:lstStyle/>
          <a:p>
            <a:r>
              <a:rPr lang="en-US" dirty="0" smtClean="0"/>
              <a:t>Row is divided into multiple packets of same size and each packet is then supplied sequentially.</a:t>
            </a:r>
          </a:p>
          <a:p>
            <a:endParaRPr lang="en-US" dirty="0" smtClean="0"/>
          </a:p>
          <a:p>
            <a:r>
              <a:rPr lang="en-US" dirty="0" smtClean="0"/>
              <a:t>Row = </a:t>
            </a:r>
          </a:p>
          <a:p>
            <a:endParaRPr lang="en-US" dirty="0" smtClean="0"/>
          </a:p>
          <a:p>
            <a:r>
              <a:rPr lang="en-US" dirty="0" smtClean="0"/>
              <a:t>Packet1 =</a:t>
            </a:r>
          </a:p>
          <a:p>
            <a:endParaRPr lang="en-US" dirty="0" smtClean="0"/>
          </a:p>
          <a:p>
            <a:r>
              <a:rPr lang="en-US" dirty="0" smtClean="0"/>
              <a:t>Packet</a:t>
            </a:r>
            <a:r>
              <a:rPr lang="en-US" sz="3000" dirty="0" smtClean="0"/>
              <a:t>2</a:t>
            </a:r>
            <a:r>
              <a:rPr lang="en-US" dirty="0" smtClean="0"/>
              <a:t> =</a:t>
            </a:r>
          </a:p>
          <a:p>
            <a:endParaRPr lang="en-US" dirty="0" smtClean="0"/>
          </a:p>
          <a:p>
            <a:r>
              <a:rPr lang="en-US" dirty="0" smtClean="0"/>
              <a:t>Zero is added to the last packet if not fully filled.</a:t>
            </a:r>
          </a:p>
          <a:p>
            <a:endParaRPr lang="en-US" dirty="0"/>
          </a:p>
        </p:txBody>
      </p:sp>
      <p:graphicFrame>
        <p:nvGraphicFramePr>
          <p:cNvPr id="7" name="Table 6"/>
          <p:cNvGraphicFramePr>
            <a:graphicFrameLocks noGrp="1"/>
          </p:cNvGraphicFramePr>
          <p:nvPr/>
        </p:nvGraphicFramePr>
        <p:xfrm>
          <a:off x="2667000" y="2834641"/>
          <a:ext cx="5334000" cy="365760"/>
        </p:xfrm>
        <a:graphic>
          <a:graphicData uri="http://schemas.openxmlformats.org/drawingml/2006/table">
            <a:tbl>
              <a:tblPr firstRow="1" bandRow="1">
                <a:tableStyleId>{8799B23B-EC83-4686-B30A-512413B5E67A}</a:tableStyleId>
              </a:tblPr>
              <a:tblGrid>
                <a:gridCol w="762000"/>
                <a:gridCol w="762000"/>
                <a:gridCol w="762000"/>
                <a:gridCol w="762000"/>
                <a:gridCol w="762000"/>
                <a:gridCol w="762000"/>
                <a:gridCol w="762000"/>
              </a:tblGrid>
              <a:tr h="304800">
                <a:tc>
                  <a:txBody>
                    <a:bodyPr/>
                    <a:lstStyle/>
                    <a:p>
                      <a:pPr algn="ctr"/>
                      <a:r>
                        <a:rPr lang="en-US" dirty="0" smtClean="0"/>
                        <a:t>2</a:t>
                      </a:r>
                      <a:endParaRPr lang="en-US" dirty="0"/>
                    </a:p>
                  </a:txBody>
                  <a:tcPr/>
                </a:tc>
                <a:tc>
                  <a:txBody>
                    <a:bodyPr/>
                    <a:lstStyle/>
                    <a:p>
                      <a:pPr algn="ctr"/>
                      <a:r>
                        <a:rPr lang="en-US" dirty="0" smtClean="0"/>
                        <a:t>4</a:t>
                      </a:r>
                      <a:endParaRPr lang="en-US" dirty="0"/>
                    </a:p>
                  </a:txBody>
                  <a:tcPr/>
                </a:tc>
                <a:tc>
                  <a:txBody>
                    <a:bodyPr/>
                    <a:lstStyle/>
                    <a:p>
                      <a:pPr algn="ctr"/>
                      <a:r>
                        <a:rPr lang="en-US" dirty="0" smtClean="0"/>
                        <a:t>5</a:t>
                      </a:r>
                      <a:endParaRPr lang="en-US" dirty="0"/>
                    </a:p>
                  </a:txBody>
                  <a:tcPr/>
                </a:tc>
                <a:tc>
                  <a:txBody>
                    <a:bodyPr/>
                    <a:lstStyle/>
                    <a:p>
                      <a:pPr algn="ctr"/>
                      <a:r>
                        <a:rPr lang="en-US" dirty="0" smtClean="0"/>
                        <a:t>6</a:t>
                      </a:r>
                      <a:endParaRPr lang="en-US" dirty="0"/>
                    </a:p>
                  </a:txBody>
                  <a:tcPr/>
                </a:tc>
                <a:tc>
                  <a:txBody>
                    <a:bodyPr/>
                    <a:lstStyle/>
                    <a:p>
                      <a:pPr algn="ctr"/>
                      <a:r>
                        <a:rPr lang="en-US" dirty="0" smtClean="0"/>
                        <a:t>10</a:t>
                      </a:r>
                      <a:endParaRPr lang="en-US" dirty="0"/>
                    </a:p>
                  </a:txBody>
                  <a:tcPr/>
                </a:tc>
                <a:tc>
                  <a:txBody>
                    <a:bodyPr/>
                    <a:lstStyle/>
                    <a:p>
                      <a:pPr algn="ctr"/>
                      <a:r>
                        <a:rPr lang="en-US" dirty="0" smtClean="0"/>
                        <a:t>12</a:t>
                      </a:r>
                      <a:endParaRPr lang="en-US" dirty="0"/>
                    </a:p>
                  </a:txBody>
                  <a:tcPr/>
                </a:tc>
                <a:tc>
                  <a:txBody>
                    <a:bodyPr/>
                    <a:lstStyle/>
                    <a:p>
                      <a:pPr algn="ctr"/>
                      <a:r>
                        <a:rPr lang="en-US" dirty="0" smtClean="0"/>
                        <a:t>-5</a:t>
                      </a:r>
                      <a:endParaRPr lang="en-US" dirty="0"/>
                    </a:p>
                  </a:txBody>
                  <a:tcPr/>
                </a:tc>
              </a:tr>
            </a:tbl>
          </a:graphicData>
        </a:graphic>
      </p:graphicFrame>
      <p:graphicFrame>
        <p:nvGraphicFramePr>
          <p:cNvPr id="8" name="Table 7"/>
          <p:cNvGraphicFramePr>
            <a:graphicFrameLocks noGrp="1"/>
          </p:cNvGraphicFramePr>
          <p:nvPr/>
        </p:nvGraphicFramePr>
        <p:xfrm>
          <a:off x="2743200" y="3810000"/>
          <a:ext cx="3352800" cy="370840"/>
        </p:xfrm>
        <a:graphic>
          <a:graphicData uri="http://schemas.openxmlformats.org/drawingml/2006/table">
            <a:tbl>
              <a:tblPr firstRow="1" bandRow="1">
                <a:tableStyleId>{8799B23B-EC83-4686-B30A-512413B5E67A}</a:tableStyleId>
              </a:tblPr>
              <a:tblGrid>
                <a:gridCol w="838200"/>
                <a:gridCol w="838200"/>
                <a:gridCol w="838200"/>
                <a:gridCol w="838200"/>
              </a:tblGrid>
              <a:tr h="370840">
                <a:tc>
                  <a:txBody>
                    <a:bodyPr/>
                    <a:lstStyle/>
                    <a:p>
                      <a:pPr algn="ctr"/>
                      <a:r>
                        <a:rPr lang="en-US" dirty="0" smtClean="0"/>
                        <a:t>2</a:t>
                      </a:r>
                      <a:endParaRPr lang="en-US" dirty="0"/>
                    </a:p>
                  </a:txBody>
                  <a:tcPr/>
                </a:tc>
                <a:tc>
                  <a:txBody>
                    <a:bodyPr/>
                    <a:lstStyle/>
                    <a:p>
                      <a:pPr algn="ctr"/>
                      <a:r>
                        <a:rPr lang="en-US" dirty="0" smtClean="0"/>
                        <a:t>4</a:t>
                      </a:r>
                      <a:endParaRPr lang="en-US" dirty="0"/>
                    </a:p>
                  </a:txBody>
                  <a:tcPr/>
                </a:tc>
                <a:tc>
                  <a:txBody>
                    <a:bodyPr/>
                    <a:lstStyle/>
                    <a:p>
                      <a:pPr algn="ctr"/>
                      <a:r>
                        <a:rPr lang="en-US" dirty="0" smtClean="0"/>
                        <a:t>5</a:t>
                      </a:r>
                      <a:endParaRPr lang="en-US" dirty="0"/>
                    </a:p>
                  </a:txBody>
                  <a:tcPr/>
                </a:tc>
                <a:tc>
                  <a:txBody>
                    <a:bodyPr/>
                    <a:lstStyle/>
                    <a:p>
                      <a:pPr algn="ctr"/>
                      <a:r>
                        <a:rPr lang="en-US" dirty="0" smtClean="0"/>
                        <a:t>6</a:t>
                      </a:r>
                      <a:endParaRPr lang="en-US" dirty="0"/>
                    </a:p>
                  </a:txBody>
                  <a:tcPr/>
                </a:tc>
              </a:tr>
            </a:tbl>
          </a:graphicData>
        </a:graphic>
      </p:graphicFrame>
      <p:graphicFrame>
        <p:nvGraphicFramePr>
          <p:cNvPr id="9" name="Table 8"/>
          <p:cNvGraphicFramePr>
            <a:graphicFrameLocks noGrp="1"/>
          </p:cNvGraphicFramePr>
          <p:nvPr/>
        </p:nvGraphicFramePr>
        <p:xfrm>
          <a:off x="2743200" y="4724400"/>
          <a:ext cx="3429000" cy="370840"/>
        </p:xfrm>
        <a:graphic>
          <a:graphicData uri="http://schemas.openxmlformats.org/drawingml/2006/table">
            <a:tbl>
              <a:tblPr firstRow="1" bandRow="1">
                <a:tableStyleId>{8799B23B-EC83-4686-B30A-512413B5E67A}</a:tableStyleId>
              </a:tblPr>
              <a:tblGrid>
                <a:gridCol w="857250"/>
                <a:gridCol w="857250"/>
                <a:gridCol w="857250"/>
                <a:gridCol w="857250"/>
              </a:tblGrid>
              <a:tr h="370840">
                <a:tc>
                  <a:txBody>
                    <a:bodyPr/>
                    <a:lstStyle/>
                    <a:p>
                      <a:pPr algn="ctr"/>
                      <a:r>
                        <a:rPr lang="en-US" dirty="0" smtClean="0"/>
                        <a:t>10</a:t>
                      </a:r>
                      <a:endParaRPr lang="en-US" dirty="0"/>
                    </a:p>
                  </a:txBody>
                  <a:tcPr/>
                </a:tc>
                <a:tc>
                  <a:txBody>
                    <a:bodyPr/>
                    <a:lstStyle/>
                    <a:p>
                      <a:pPr algn="ctr"/>
                      <a:r>
                        <a:rPr lang="en-US" dirty="0" smtClean="0"/>
                        <a:t>12</a:t>
                      </a:r>
                      <a:endParaRPr lang="en-US" dirty="0"/>
                    </a:p>
                  </a:txBody>
                  <a:tcPr/>
                </a:tc>
                <a:tc>
                  <a:txBody>
                    <a:bodyPr/>
                    <a:lstStyle/>
                    <a:p>
                      <a:pPr algn="ctr"/>
                      <a:r>
                        <a:rPr lang="en-US" dirty="0" smtClean="0"/>
                        <a:t>-5</a:t>
                      </a:r>
                      <a:endParaRPr lang="en-US" dirty="0"/>
                    </a:p>
                  </a:txBody>
                  <a:tcPr/>
                </a:tc>
                <a:tc>
                  <a:txBody>
                    <a:bodyPr/>
                    <a:lstStyle/>
                    <a:p>
                      <a:pPr algn="ctr"/>
                      <a:r>
                        <a:rPr lang="en-US" dirty="0" smtClean="0"/>
                        <a:t>0</a:t>
                      </a:r>
                      <a:endParaRPr lang="en-US" dirty="0"/>
                    </a:p>
                  </a:txBody>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Divide Operation</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Since Division is time consuming, it is divided into 3 steps to reduce computation time.</a:t>
            </a:r>
          </a:p>
          <a:p>
            <a:endParaRPr lang="en-US" dirty="0" smtClean="0"/>
          </a:p>
          <a:p>
            <a:r>
              <a:rPr lang="en-US" dirty="0"/>
              <a:t>1) Calculate the reciprocal of </a:t>
            </a:r>
            <a:r>
              <a:rPr lang="en-US" i="1" dirty="0" err="1"/>
              <a:t>aii</a:t>
            </a:r>
            <a:endParaRPr lang="en-US" i="1" dirty="0"/>
          </a:p>
          <a:p>
            <a:r>
              <a:rPr lang="en-US" dirty="0"/>
              <a:t>2) Calculate the numerator b - </a:t>
            </a:r>
            <a:r>
              <a:rPr lang="en-US" dirty="0" err="1"/>
              <a:t>Σax</a:t>
            </a:r>
            <a:endParaRPr lang="en-US" dirty="0"/>
          </a:p>
          <a:p>
            <a:r>
              <a:rPr lang="en-US" dirty="0"/>
              <a:t>3) Multiply the results obtained from steps 1 and 2</a:t>
            </a:r>
            <a:r>
              <a:rPr lang="en-US" dirty="0" smtClean="0"/>
              <a:t>.</a:t>
            </a:r>
          </a:p>
          <a:p>
            <a:endParaRPr lang="en-US" dirty="0" smtClean="0"/>
          </a:p>
          <a:p>
            <a:r>
              <a:rPr lang="en-US" dirty="0" smtClean="0"/>
              <a:t>Since Steps 1 and 2 can be performed simultaneously it reduces the overall computation time in finding x.</a:t>
            </a:r>
            <a:endParaRPr lang="en-US" dirty="0"/>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 Unit</a:t>
            </a:r>
            <a:endParaRPr lang="en-US" dirty="0"/>
          </a:p>
        </p:txBody>
      </p:sp>
      <p:pic>
        <p:nvPicPr>
          <p:cNvPr id="4098" name="Picture 2"/>
          <p:cNvPicPr>
            <a:picLocks noGrp="1" noChangeAspect="1" noChangeArrowheads="1"/>
          </p:cNvPicPr>
          <p:nvPr>
            <p:ph idx="1"/>
          </p:nvPr>
        </p:nvPicPr>
        <p:blipFill>
          <a:blip r:embed="rId2" cstate="print"/>
          <a:srcRect/>
          <a:stretch>
            <a:fillRect/>
          </a:stretch>
        </p:blipFill>
        <p:spPr bwMode="auto">
          <a:xfrm>
            <a:off x="609600" y="1600200"/>
            <a:ext cx="4260204" cy="4525963"/>
          </a:xfrm>
          <a:prstGeom prst="rect">
            <a:avLst/>
          </a:prstGeom>
          <a:noFill/>
          <a:ln w="9525">
            <a:noFill/>
            <a:miter lim="800000"/>
            <a:headEnd/>
            <a:tailEnd/>
          </a:ln>
        </p:spPr>
      </p:pic>
      <p:graphicFrame>
        <p:nvGraphicFramePr>
          <p:cNvPr id="7" name="Diagram 6"/>
          <p:cNvGraphicFramePr/>
          <p:nvPr/>
        </p:nvGraphicFramePr>
        <p:xfrm>
          <a:off x="5029200" y="1524000"/>
          <a:ext cx="3886200" cy="39703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Partial Result Accumulator	</a:t>
            </a:r>
            <a:endParaRPr lang="en-US" dirty="0"/>
          </a:p>
        </p:txBody>
      </p:sp>
      <p:sp>
        <p:nvSpPr>
          <p:cNvPr id="3" name="Content Placeholder 2"/>
          <p:cNvSpPr>
            <a:spLocks noGrp="1"/>
          </p:cNvSpPr>
          <p:nvPr>
            <p:ph idx="1"/>
          </p:nvPr>
        </p:nvSpPr>
        <p:spPr/>
        <p:txBody>
          <a:bodyPr>
            <a:normAutofit fontScale="47500" lnSpcReduction="20000"/>
          </a:bodyPr>
          <a:lstStyle/>
          <a:p>
            <a:pPr>
              <a:buNone/>
            </a:pPr>
            <a:endParaRPr lang="en-US" sz="3000" dirty="0" smtClean="0">
              <a:latin typeface="Times New Roman" pitchFamily="18" charset="0"/>
              <a:cs typeface="Times New Roman" pitchFamily="18" charset="0"/>
            </a:endParaRPr>
          </a:p>
          <a:p>
            <a:pPr>
              <a:buNone/>
            </a:pPr>
            <a:r>
              <a:rPr lang="en-US" sz="3000" dirty="0" smtClean="0">
                <a:latin typeface="Times New Roman" pitchFamily="18" charset="0"/>
                <a:cs typeface="Times New Roman" pitchFamily="18" charset="0"/>
              </a:rPr>
              <a:t>Buffer(B1)</a:t>
            </a:r>
          </a:p>
          <a:p>
            <a:pPr>
              <a:buNone/>
            </a:pPr>
            <a:r>
              <a:rPr lang="en-US" sz="3000" dirty="0" smtClean="0">
                <a:latin typeface="Times New Roman" pitchFamily="18" charset="0"/>
                <a:cs typeface="Times New Roman" pitchFamily="18" charset="0"/>
              </a:rPr>
              <a:t>	supply the partial </a:t>
            </a:r>
            <a:r>
              <a:rPr lang="el-GR" sz="3000" dirty="0" smtClean="0">
                <a:latin typeface="Times New Roman" pitchFamily="18" charset="0"/>
                <a:cs typeface="Times New Roman" pitchFamily="18" charset="0"/>
              </a:rPr>
              <a:t>Σ</a:t>
            </a:r>
            <a:r>
              <a:rPr lang="en-US" sz="3000" dirty="0" smtClean="0">
                <a:latin typeface="Times New Roman" pitchFamily="18" charset="0"/>
                <a:cs typeface="Times New Roman" pitchFamily="18" charset="0"/>
              </a:rPr>
              <a:t>ax to the buffer</a:t>
            </a:r>
          </a:p>
          <a:p>
            <a:pPr lvl="1">
              <a:buNone/>
            </a:pPr>
            <a:r>
              <a:rPr lang="en-US" sz="2600" dirty="0" smtClean="0">
                <a:latin typeface="Times New Roman" pitchFamily="18" charset="0"/>
                <a:cs typeface="Times New Roman" pitchFamily="18" charset="0"/>
              </a:rPr>
              <a:t>If(tag &gt;= 2 </a:t>
            </a:r>
            <a:r>
              <a:rPr lang="en-US" sz="2600" dirty="0" err="1" smtClean="0">
                <a:latin typeface="Times New Roman" pitchFamily="18" charset="0"/>
                <a:cs typeface="Times New Roman" pitchFamily="18" charset="0"/>
              </a:rPr>
              <a:t>level_id</a:t>
            </a:r>
            <a:r>
              <a:rPr lang="en-US" sz="2600" dirty="0" smtClean="0">
                <a:latin typeface="Times New Roman" pitchFamily="18" charset="0"/>
                <a:cs typeface="Times New Roman" pitchFamily="18" charset="0"/>
              </a:rPr>
              <a:t> +1) then</a:t>
            </a:r>
          </a:p>
          <a:p>
            <a:pPr lvl="2">
              <a:buNone/>
            </a:pPr>
            <a:r>
              <a:rPr lang="en-US" sz="2200" dirty="0" smtClean="0">
                <a:latin typeface="Times New Roman" pitchFamily="18" charset="0"/>
                <a:cs typeface="Times New Roman" pitchFamily="18" charset="0"/>
              </a:rPr>
              <a:t>If(B2 waiting for input) then</a:t>
            </a:r>
          </a:p>
          <a:p>
            <a:pPr>
              <a:buNone/>
            </a:pPr>
            <a:r>
              <a:rPr lang="en-US" sz="3000" dirty="0" smtClean="0">
                <a:latin typeface="Times New Roman" pitchFamily="18" charset="0"/>
                <a:cs typeface="Times New Roman" pitchFamily="18" charset="0"/>
              </a:rPr>
              <a:t>		supply the value to the buffer B2</a:t>
            </a:r>
          </a:p>
          <a:p>
            <a:pPr lvl="2">
              <a:buNone/>
            </a:pPr>
            <a:r>
              <a:rPr lang="en-US" sz="2200" dirty="0" smtClean="0">
                <a:latin typeface="Times New Roman" pitchFamily="18" charset="0"/>
                <a:cs typeface="Times New Roman" pitchFamily="18" charset="0"/>
              </a:rPr>
              <a:t>Else</a:t>
            </a:r>
          </a:p>
          <a:p>
            <a:pPr>
              <a:buNone/>
            </a:pPr>
            <a:r>
              <a:rPr lang="en-US" sz="3000" dirty="0" smtClean="0">
                <a:latin typeface="Times New Roman" pitchFamily="18" charset="0"/>
                <a:cs typeface="Times New Roman" pitchFamily="18" charset="0"/>
              </a:rPr>
              <a:t>		supply the value to the adder</a:t>
            </a:r>
          </a:p>
          <a:p>
            <a:pPr lvl="2">
              <a:buNone/>
            </a:pPr>
            <a:r>
              <a:rPr lang="en-US" sz="2200" dirty="0" err="1" smtClean="0">
                <a:latin typeface="Times New Roman" pitchFamily="18" charset="0"/>
                <a:cs typeface="Times New Roman" pitchFamily="18" charset="0"/>
              </a:rPr>
              <a:t>Endif</a:t>
            </a:r>
            <a:r>
              <a:rPr lang="en-US" sz="2200" dirty="0" smtClean="0">
                <a:latin typeface="Times New Roman" pitchFamily="18" charset="0"/>
                <a:cs typeface="Times New Roman" pitchFamily="18" charset="0"/>
              </a:rPr>
              <a:t>	</a:t>
            </a:r>
          </a:p>
          <a:p>
            <a:pPr lvl="1">
              <a:buNone/>
            </a:pPr>
            <a:r>
              <a:rPr lang="en-US" sz="2600" dirty="0" smtClean="0">
                <a:latin typeface="Times New Roman" pitchFamily="18" charset="0"/>
                <a:cs typeface="Times New Roman" pitchFamily="18" charset="0"/>
              </a:rPr>
              <a:t>Else</a:t>
            </a:r>
          </a:p>
          <a:p>
            <a:pPr lvl="2">
              <a:buNone/>
            </a:pPr>
            <a:r>
              <a:rPr lang="en-US" sz="2200" dirty="0" smtClean="0">
                <a:latin typeface="Times New Roman" pitchFamily="18" charset="0"/>
                <a:cs typeface="Times New Roman" pitchFamily="18" charset="0"/>
              </a:rPr>
              <a:t>If(B2 waiting for input) then</a:t>
            </a:r>
          </a:p>
          <a:p>
            <a:pPr lvl="3">
              <a:buNone/>
            </a:pPr>
            <a:r>
              <a:rPr lang="en-US" sz="1800" dirty="0" err="1" smtClean="0">
                <a:latin typeface="Times New Roman" pitchFamily="18" charset="0"/>
                <a:cs typeface="Times New Roman" pitchFamily="18" charset="0"/>
              </a:rPr>
              <a:t>Zeropad</a:t>
            </a:r>
            <a:r>
              <a:rPr lang="en-US" sz="1800" dirty="0" smtClean="0">
                <a:latin typeface="Times New Roman" pitchFamily="18" charset="0"/>
                <a:cs typeface="Times New Roman" pitchFamily="18" charset="0"/>
              </a:rPr>
              <a:t> the buffer</a:t>
            </a:r>
          </a:p>
          <a:p>
            <a:pPr lvl="2">
              <a:buNone/>
            </a:pPr>
            <a:r>
              <a:rPr lang="en-US" sz="2200" dirty="0" err="1" smtClean="0">
                <a:latin typeface="Times New Roman" pitchFamily="18" charset="0"/>
                <a:cs typeface="Times New Roman" pitchFamily="18" charset="0"/>
              </a:rPr>
              <a:t>Endif</a:t>
            </a:r>
            <a:endParaRPr lang="en-US" sz="2200" dirty="0" smtClean="0">
              <a:latin typeface="Times New Roman" pitchFamily="18" charset="0"/>
              <a:cs typeface="Times New Roman" pitchFamily="18" charset="0"/>
            </a:endParaRPr>
          </a:p>
          <a:p>
            <a:pPr lvl="3">
              <a:buNone/>
            </a:pPr>
            <a:r>
              <a:rPr lang="en-US" sz="1800" dirty="0" smtClean="0">
                <a:latin typeface="Times New Roman" pitchFamily="18" charset="0"/>
                <a:cs typeface="Times New Roman" pitchFamily="18" charset="0"/>
              </a:rPr>
              <a:t>Supply the value to the adder</a:t>
            </a:r>
          </a:p>
          <a:p>
            <a:pPr lvl="1">
              <a:buNone/>
            </a:pPr>
            <a:r>
              <a:rPr lang="en-US" sz="2600" dirty="0" err="1" smtClean="0">
                <a:latin typeface="Times New Roman" pitchFamily="18" charset="0"/>
                <a:cs typeface="Times New Roman" pitchFamily="18" charset="0"/>
              </a:rPr>
              <a:t>Endif</a:t>
            </a:r>
            <a:endParaRPr lang="en-US" sz="2600" dirty="0" smtClean="0">
              <a:latin typeface="Times New Roman" pitchFamily="18" charset="0"/>
              <a:cs typeface="Times New Roman" pitchFamily="18" charset="0"/>
            </a:endParaRPr>
          </a:p>
          <a:p>
            <a:pPr>
              <a:buNone/>
            </a:pPr>
            <a:endParaRPr lang="en-US" sz="3000" dirty="0" smtClean="0">
              <a:latin typeface="Times New Roman" pitchFamily="18" charset="0"/>
              <a:cs typeface="Times New Roman" pitchFamily="18" charset="0"/>
            </a:endParaRPr>
          </a:p>
          <a:p>
            <a:pPr>
              <a:buNone/>
            </a:pPr>
            <a:r>
              <a:rPr lang="en-US" sz="3000" dirty="0" smtClean="0">
                <a:latin typeface="Times New Roman" pitchFamily="18" charset="0"/>
                <a:cs typeface="Times New Roman" pitchFamily="18" charset="0"/>
              </a:rPr>
              <a:t>Send done to indicate that the adder can start working</a:t>
            </a:r>
          </a:p>
          <a:p>
            <a:pPr>
              <a:buNone/>
            </a:pPr>
            <a:endParaRPr lang="en-US" sz="3000" dirty="0" smtClean="0">
              <a:latin typeface="Times New Roman" pitchFamily="18" charset="0"/>
              <a:cs typeface="Times New Roman" pitchFamily="18" charset="0"/>
            </a:endParaRPr>
          </a:p>
          <a:p>
            <a:pPr>
              <a:buNone/>
            </a:pPr>
            <a:r>
              <a:rPr lang="en-US" sz="3000" dirty="0" smtClean="0">
                <a:latin typeface="Times New Roman" pitchFamily="18" charset="0"/>
                <a:cs typeface="Times New Roman" pitchFamily="18" charset="0"/>
              </a:rPr>
              <a:t>Buffer(B2)</a:t>
            </a:r>
          </a:p>
          <a:p>
            <a:pPr lvl="1">
              <a:buNone/>
            </a:pPr>
            <a:r>
              <a:rPr lang="en-US" sz="2600" dirty="0" smtClean="0">
                <a:latin typeface="Times New Roman" pitchFamily="18" charset="0"/>
                <a:cs typeface="Times New Roman" pitchFamily="18" charset="0"/>
              </a:rPr>
              <a:t>If(</a:t>
            </a:r>
            <a:r>
              <a:rPr lang="en-US" sz="2600" dirty="0" err="1" smtClean="0">
                <a:latin typeface="Times New Roman" pitchFamily="18" charset="0"/>
                <a:cs typeface="Times New Roman" pitchFamily="18" charset="0"/>
              </a:rPr>
              <a:t>zeropad</a:t>
            </a:r>
            <a:r>
              <a:rPr lang="en-US" sz="2600" dirty="0" smtClean="0">
                <a:latin typeface="Times New Roman" pitchFamily="18" charset="0"/>
                <a:cs typeface="Times New Roman" pitchFamily="18" charset="0"/>
              </a:rPr>
              <a:t> is false) then</a:t>
            </a:r>
          </a:p>
          <a:p>
            <a:pPr lvl="2">
              <a:buNone/>
            </a:pPr>
            <a:r>
              <a:rPr lang="en-US" sz="2200" dirty="0" smtClean="0">
                <a:latin typeface="Times New Roman" pitchFamily="18" charset="0"/>
                <a:cs typeface="Times New Roman" pitchFamily="18" charset="0"/>
              </a:rPr>
              <a:t>Supply the value to the adder</a:t>
            </a:r>
          </a:p>
          <a:p>
            <a:pPr lvl="1">
              <a:buNone/>
            </a:pPr>
            <a:r>
              <a:rPr lang="en-US" sz="2600" dirty="0" smtClean="0">
                <a:latin typeface="Times New Roman" pitchFamily="18" charset="0"/>
                <a:cs typeface="Times New Roman" pitchFamily="18" charset="0"/>
              </a:rPr>
              <a:t>Else</a:t>
            </a:r>
          </a:p>
          <a:p>
            <a:pPr lvl="2">
              <a:buNone/>
            </a:pPr>
            <a:r>
              <a:rPr lang="en-US" sz="2200" dirty="0" err="1" smtClean="0">
                <a:latin typeface="Times New Roman" pitchFamily="18" charset="0"/>
                <a:cs typeface="Times New Roman" pitchFamily="18" charset="0"/>
              </a:rPr>
              <a:t>Zeropad</a:t>
            </a:r>
            <a:r>
              <a:rPr lang="en-US" sz="2200" dirty="0" smtClean="0">
                <a:latin typeface="Times New Roman" pitchFamily="18" charset="0"/>
                <a:cs typeface="Times New Roman" pitchFamily="18" charset="0"/>
              </a:rPr>
              <a:t> the buffer</a:t>
            </a:r>
          </a:p>
          <a:p>
            <a:pPr lvl="1">
              <a:buNone/>
            </a:pPr>
            <a:r>
              <a:rPr lang="en-US" sz="2600" dirty="0" err="1" smtClean="0">
                <a:latin typeface="Times New Roman" pitchFamily="18" charset="0"/>
                <a:cs typeface="Times New Roman" pitchFamily="18" charset="0"/>
              </a:rPr>
              <a:t>endif</a:t>
            </a:r>
            <a:endParaRPr lang="en-US" sz="2600" dirty="0" smtClean="0">
              <a:latin typeface="Times New Roman" pitchFamily="18" charset="0"/>
              <a:cs typeface="Times New Roman" pitchFamily="18" charset="0"/>
            </a:endParaRPr>
          </a:p>
          <a:p>
            <a:pPr lvl="4">
              <a:buNone/>
            </a:pPr>
            <a:endParaRPr lang="en-US" dirty="0" smtClean="0"/>
          </a:p>
          <a:p>
            <a:pPr lvl="4">
              <a:buNone/>
            </a:pPr>
            <a:endParaRPr lang="en-US" dirty="0" smtClean="0"/>
          </a:p>
        </p:txBody>
      </p:sp>
      <p:sp>
        <p:nvSpPr>
          <p:cNvPr id="4" name="TextBox 3"/>
          <p:cNvSpPr txBox="1"/>
          <p:nvPr/>
        </p:nvSpPr>
        <p:spPr>
          <a:xfrm>
            <a:off x="4876800" y="1676400"/>
            <a:ext cx="3429000" cy="369332"/>
          </a:xfrm>
          <a:prstGeom prst="rect">
            <a:avLst/>
          </a:prstGeom>
          <a:noFill/>
        </p:spPr>
        <p:txBody>
          <a:bodyPr wrap="square" rtlCol="0">
            <a:spAutoFit/>
          </a:bodyPr>
          <a:lstStyle/>
          <a:p>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4419600" y="1447800"/>
            <a:ext cx="4343400" cy="487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4724400" y="1371600"/>
            <a:ext cx="3886200" cy="5029200"/>
          </a:xfrm>
          <a:prstGeom prst="rect">
            <a:avLst/>
          </a:prstGeom>
          <a:effectLst>
            <a:innerShdw blurRad="63500" dist="50800" dir="2700000">
              <a:prstClr val="black">
                <a:alpha val="50000"/>
              </a:prstClr>
            </a:innerShdw>
          </a:effectLst>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13" name="Rectangle 12"/>
          <p:cNvSpPr/>
          <p:nvPr/>
        </p:nvSpPr>
        <p:spPr>
          <a:xfrm>
            <a:off x="762000" y="1371600"/>
            <a:ext cx="3962400" cy="5029200"/>
          </a:xfrm>
          <a:prstGeom prst="rect">
            <a:avLst/>
          </a:prstGeom>
          <a:ln/>
          <a:effectLst>
            <a:innerShdw blurRad="63500" dist="50800" dir="8100000">
              <a:prstClr val="black">
                <a:alpha val="50000"/>
              </a:prstClr>
            </a:innerShdw>
          </a:effectLst>
        </p:spPr>
        <p:style>
          <a:lnRef idx="2">
            <a:schemeClr val="accent4"/>
          </a:lnRef>
          <a:fillRef idx="1">
            <a:schemeClr val="lt1"/>
          </a:fillRef>
          <a:effectRef idx="0">
            <a:schemeClr val="accent4"/>
          </a:effectRef>
          <a:fontRef idx="minor">
            <a:schemeClr val="dk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2" name="Title 1"/>
          <p:cNvSpPr>
            <a:spLocks noGrp="1"/>
          </p:cNvSpPr>
          <p:nvPr>
            <p:ph type="title"/>
          </p:nvPr>
        </p:nvSpPr>
        <p:spPr>
          <a:effectLst>
            <a:innerShdw blurRad="63500" dist="50800" dir="2700000">
              <a:prstClr val="black">
                <a:alpha val="50000"/>
              </a:prstClr>
            </a:innerShdw>
          </a:effectLst>
        </p:spPr>
        <p:txBody>
          <a:bodyPr/>
          <a:lstStyle/>
          <a:p>
            <a:r>
              <a:rPr lang="en-US" dirty="0" smtClean="0"/>
              <a:t>UART</a:t>
            </a:r>
            <a:endParaRPr 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1295400" y="2133600"/>
            <a:ext cx="2771775" cy="1362075"/>
          </a:xfrm>
          <a:prstGeom prst="rect">
            <a:avLst/>
          </a:prstGeom>
          <a:noFill/>
          <a:ln w="9525">
            <a:noFill/>
            <a:miter lim="800000"/>
            <a:headEnd/>
            <a:tailEnd/>
          </a:ln>
        </p:spPr>
      </p:pic>
      <p:pic>
        <p:nvPicPr>
          <p:cNvPr id="7" name="Picture 2"/>
          <p:cNvPicPr>
            <a:picLocks noChangeAspect="1" noChangeArrowheads="1"/>
          </p:cNvPicPr>
          <p:nvPr/>
        </p:nvPicPr>
        <p:blipFill>
          <a:blip r:embed="rId3" cstate="print"/>
          <a:srcRect/>
          <a:stretch>
            <a:fillRect/>
          </a:stretch>
        </p:blipFill>
        <p:spPr bwMode="auto">
          <a:xfrm>
            <a:off x="5334000" y="2133600"/>
            <a:ext cx="2676525" cy="1362075"/>
          </a:xfrm>
          <a:prstGeom prst="rect">
            <a:avLst/>
          </a:prstGeom>
          <a:noFill/>
          <a:ln w="9525">
            <a:noFill/>
            <a:miter lim="800000"/>
            <a:headEnd/>
            <a:tailEnd/>
          </a:ln>
        </p:spPr>
      </p:pic>
      <p:sp>
        <p:nvSpPr>
          <p:cNvPr id="8" name="TextBox 7"/>
          <p:cNvSpPr txBox="1"/>
          <p:nvPr/>
        </p:nvSpPr>
        <p:spPr>
          <a:xfrm>
            <a:off x="914400" y="3733800"/>
            <a:ext cx="3505200" cy="2446824"/>
          </a:xfrm>
          <a:prstGeom prst="rect">
            <a:avLst/>
          </a:prstGeom>
          <a:noFill/>
        </p:spPr>
        <p:txBody>
          <a:bodyPr wrap="square" rtlCol="0">
            <a:spAutoFit/>
          </a:bodyPr>
          <a:lstStyle/>
          <a:p>
            <a:r>
              <a:rPr lang="en-US" sz="900" dirty="0" smtClean="0"/>
              <a:t>always @(</a:t>
            </a:r>
            <a:r>
              <a:rPr lang="en-US" sz="900" dirty="0" err="1" smtClean="0"/>
              <a:t>posedge</a:t>
            </a:r>
            <a:r>
              <a:rPr lang="en-US" sz="900" dirty="0" smtClean="0"/>
              <a:t> </a:t>
            </a:r>
            <a:r>
              <a:rPr lang="en-US" sz="900" dirty="0" err="1" smtClean="0"/>
              <a:t>clk</a:t>
            </a:r>
            <a:r>
              <a:rPr lang="en-US" sz="900" dirty="0" smtClean="0"/>
              <a:t>)</a:t>
            </a:r>
          </a:p>
          <a:p>
            <a:r>
              <a:rPr lang="en-US" sz="900" dirty="0" smtClean="0"/>
              <a:t>case(state)</a:t>
            </a:r>
          </a:p>
          <a:p>
            <a:r>
              <a:rPr lang="en-US" sz="900" dirty="0" smtClean="0"/>
              <a:t>	4'b0000: if(</a:t>
            </a:r>
            <a:r>
              <a:rPr lang="en-US" sz="900" dirty="0" err="1" smtClean="0"/>
              <a:t>TxD_start</a:t>
            </a:r>
            <a:r>
              <a:rPr lang="en-US" sz="900" dirty="0" smtClean="0"/>
              <a:t>) state &lt;= 4'b0001;</a:t>
            </a:r>
          </a:p>
          <a:p>
            <a:r>
              <a:rPr lang="en-US" sz="900" dirty="0" smtClean="0"/>
              <a:t>	4'b0001: if(</a:t>
            </a:r>
            <a:r>
              <a:rPr lang="en-US" sz="900" dirty="0" err="1" smtClean="0"/>
              <a:t>BaudTick</a:t>
            </a:r>
            <a:r>
              <a:rPr lang="en-US" sz="900" dirty="0" smtClean="0"/>
              <a:t>) state &lt;= 4'b0100;</a:t>
            </a:r>
          </a:p>
          <a:p>
            <a:r>
              <a:rPr lang="en-US" sz="900" dirty="0" smtClean="0"/>
              <a:t>	4'b0100: if(</a:t>
            </a:r>
            <a:r>
              <a:rPr lang="en-US" sz="900" dirty="0" err="1" smtClean="0"/>
              <a:t>BaudTick</a:t>
            </a:r>
            <a:r>
              <a:rPr lang="en-US" sz="900" dirty="0" smtClean="0"/>
              <a:t>) state &lt;= 4'b1000;  // start</a:t>
            </a:r>
          </a:p>
          <a:p>
            <a:r>
              <a:rPr lang="en-US" sz="900" dirty="0" smtClean="0"/>
              <a:t>	4'b1000: if(</a:t>
            </a:r>
            <a:r>
              <a:rPr lang="en-US" sz="900" dirty="0" err="1" smtClean="0"/>
              <a:t>BaudTick</a:t>
            </a:r>
            <a:r>
              <a:rPr lang="en-US" sz="900" dirty="0" smtClean="0"/>
              <a:t>) state &lt;= 4'b1001;  // bit 0</a:t>
            </a:r>
          </a:p>
          <a:p>
            <a:r>
              <a:rPr lang="en-US" sz="900" dirty="0" smtClean="0"/>
              <a:t>	4'b1001: if(</a:t>
            </a:r>
            <a:r>
              <a:rPr lang="en-US" sz="900" dirty="0" err="1" smtClean="0"/>
              <a:t>BaudTick</a:t>
            </a:r>
            <a:r>
              <a:rPr lang="en-US" sz="900" dirty="0" smtClean="0"/>
              <a:t>) state &lt;= 4'b1010;  // bit 1</a:t>
            </a:r>
          </a:p>
          <a:p>
            <a:r>
              <a:rPr lang="en-US" sz="900" dirty="0" smtClean="0"/>
              <a:t>	4'b1010: if(</a:t>
            </a:r>
            <a:r>
              <a:rPr lang="en-US" sz="900" dirty="0" err="1" smtClean="0"/>
              <a:t>BaudTick</a:t>
            </a:r>
            <a:r>
              <a:rPr lang="en-US" sz="900" dirty="0" smtClean="0"/>
              <a:t>) state &lt;= 4'b1011;  // bit 2</a:t>
            </a:r>
          </a:p>
          <a:p>
            <a:r>
              <a:rPr lang="en-US" sz="900" dirty="0" smtClean="0"/>
              <a:t>	4'b1011: if(</a:t>
            </a:r>
            <a:r>
              <a:rPr lang="en-US" sz="900" dirty="0" err="1" smtClean="0"/>
              <a:t>BaudTick</a:t>
            </a:r>
            <a:r>
              <a:rPr lang="en-US" sz="900" dirty="0" smtClean="0"/>
              <a:t>) state &lt;= 4'b1100;  // bit 3</a:t>
            </a:r>
          </a:p>
          <a:p>
            <a:r>
              <a:rPr lang="en-US" sz="900" dirty="0" smtClean="0"/>
              <a:t>	4'b1100: if(</a:t>
            </a:r>
            <a:r>
              <a:rPr lang="en-US" sz="900" dirty="0" err="1" smtClean="0"/>
              <a:t>BaudTick</a:t>
            </a:r>
            <a:r>
              <a:rPr lang="en-US" sz="900" dirty="0" smtClean="0"/>
              <a:t>) state &lt;= 4'b1101;  // bit 4</a:t>
            </a:r>
          </a:p>
          <a:p>
            <a:r>
              <a:rPr lang="en-US" sz="900" dirty="0" smtClean="0"/>
              <a:t>	4'b1101: if(</a:t>
            </a:r>
            <a:r>
              <a:rPr lang="en-US" sz="900" dirty="0" err="1" smtClean="0"/>
              <a:t>BaudTick</a:t>
            </a:r>
            <a:r>
              <a:rPr lang="en-US" sz="900" dirty="0" smtClean="0"/>
              <a:t>) state &lt;= 4'b1110;  // bit 5</a:t>
            </a:r>
          </a:p>
          <a:p>
            <a:r>
              <a:rPr lang="en-US" sz="900" dirty="0" smtClean="0"/>
              <a:t>	4'b1110: if(</a:t>
            </a:r>
            <a:r>
              <a:rPr lang="en-US" sz="900" dirty="0" err="1" smtClean="0"/>
              <a:t>BaudTick</a:t>
            </a:r>
            <a:r>
              <a:rPr lang="en-US" sz="900" dirty="0" smtClean="0"/>
              <a:t>) state &lt;= 4'b1111;  // bit 6</a:t>
            </a:r>
          </a:p>
          <a:p>
            <a:r>
              <a:rPr lang="en-US" sz="900" dirty="0" smtClean="0"/>
              <a:t>	4'b1111: if(</a:t>
            </a:r>
            <a:r>
              <a:rPr lang="en-US" sz="900" dirty="0" err="1" smtClean="0"/>
              <a:t>BaudTick</a:t>
            </a:r>
            <a:r>
              <a:rPr lang="en-US" sz="900" dirty="0" smtClean="0"/>
              <a:t>) state &lt;= 4'b0010;  // bit 7</a:t>
            </a:r>
          </a:p>
          <a:p>
            <a:r>
              <a:rPr lang="en-US" sz="900" dirty="0" smtClean="0"/>
              <a:t>	4'b0010: if(</a:t>
            </a:r>
            <a:r>
              <a:rPr lang="en-US" sz="900" dirty="0" err="1" smtClean="0"/>
              <a:t>BaudTick</a:t>
            </a:r>
            <a:r>
              <a:rPr lang="en-US" sz="900" dirty="0" smtClean="0"/>
              <a:t>) state &lt;= 4'b0011;  // stop1</a:t>
            </a:r>
          </a:p>
          <a:p>
            <a:r>
              <a:rPr lang="en-US" sz="900" dirty="0" smtClean="0"/>
              <a:t>	4'b0011: if(</a:t>
            </a:r>
            <a:r>
              <a:rPr lang="en-US" sz="900" dirty="0" err="1" smtClean="0"/>
              <a:t>BaudTick</a:t>
            </a:r>
            <a:r>
              <a:rPr lang="en-US" sz="900" dirty="0" smtClean="0"/>
              <a:t>) state &lt;= 4'b0000;  // stop2</a:t>
            </a:r>
          </a:p>
          <a:p>
            <a:r>
              <a:rPr lang="en-US" sz="900" dirty="0" smtClean="0"/>
              <a:t>	default: if(</a:t>
            </a:r>
            <a:r>
              <a:rPr lang="en-US" sz="900" dirty="0" err="1" smtClean="0"/>
              <a:t>BaudTick</a:t>
            </a:r>
            <a:r>
              <a:rPr lang="en-US" sz="900" dirty="0" smtClean="0"/>
              <a:t>) state &lt;= 4'b0000;</a:t>
            </a:r>
          </a:p>
          <a:p>
            <a:r>
              <a:rPr lang="en-US" sz="900" dirty="0" err="1" smtClean="0"/>
              <a:t>endcase</a:t>
            </a:r>
            <a:endParaRPr lang="en-US" sz="900" dirty="0"/>
          </a:p>
        </p:txBody>
      </p:sp>
      <p:sp>
        <p:nvSpPr>
          <p:cNvPr id="10" name="TextBox 9"/>
          <p:cNvSpPr txBox="1"/>
          <p:nvPr/>
        </p:nvSpPr>
        <p:spPr>
          <a:xfrm>
            <a:off x="4953000" y="3810000"/>
            <a:ext cx="3581400" cy="2308324"/>
          </a:xfrm>
          <a:prstGeom prst="rect">
            <a:avLst/>
          </a:prstGeom>
          <a:noFill/>
        </p:spPr>
        <p:txBody>
          <a:bodyPr wrap="square" rtlCol="0">
            <a:spAutoFit/>
          </a:bodyPr>
          <a:lstStyle/>
          <a:p>
            <a:r>
              <a:rPr lang="en-US" sz="900" dirty="0" smtClean="0"/>
              <a:t>always @(</a:t>
            </a:r>
            <a:r>
              <a:rPr lang="en-US" sz="900" dirty="0" err="1" smtClean="0"/>
              <a:t>posedge</a:t>
            </a:r>
            <a:r>
              <a:rPr lang="en-US" sz="900" dirty="0" smtClean="0"/>
              <a:t> </a:t>
            </a:r>
            <a:r>
              <a:rPr lang="en-US" sz="900" dirty="0" err="1" smtClean="0"/>
              <a:t>clk</a:t>
            </a:r>
            <a:r>
              <a:rPr lang="en-US" sz="900" dirty="0" smtClean="0"/>
              <a:t>)</a:t>
            </a:r>
          </a:p>
          <a:p>
            <a:r>
              <a:rPr lang="en-US" sz="900" dirty="0" smtClean="0"/>
              <a:t>if(Baud8Tick)</a:t>
            </a:r>
          </a:p>
          <a:p>
            <a:r>
              <a:rPr lang="en-US" sz="900" dirty="0" smtClean="0"/>
              <a:t>case(state)</a:t>
            </a:r>
          </a:p>
          <a:p>
            <a:r>
              <a:rPr lang="en-US" sz="900" dirty="0" smtClean="0"/>
              <a:t>	4'b0000: if(</a:t>
            </a:r>
            <a:r>
              <a:rPr lang="en-US" sz="900" dirty="0" err="1" smtClean="0"/>
              <a:t>RxD_bit_inv</a:t>
            </a:r>
            <a:r>
              <a:rPr lang="en-US" sz="900" dirty="0" smtClean="0"/>
              <a:t>) state &lt;= 4'b1000;  // start bit found?</a:t>
            </a:r>
          </a:p>
          <a:p>
            <a:r>
              <a:rPr lang="en-US" sz="900" dirty="0" smtClean="0"/>
              <a:t>	4'b1000: if(</a:t>
            </a:r>
            <a:r>
              <a:rPr lang="en-US" sz="900" dirty="0" err="1" smtClean="0"/>
              <a:t>next_bit</a:t>
            </a:r>
            <a:r>
              <a:rPr lang="en-US" sz="900" dirty="0" smtClean="0"/>
              <a:t>) state &lt;= 4'b1001;  // bit 0</a:t>
            </a:r>
          </a:p>
          <a:p>
            <a:r>
              <a:rPr lang="en-US" sz="900" dirty="0" smtClean="0"/>
              <a:t>	4'b1001: if(</a:t>
            </a:r>
            <a:r>
              <a:rPr lang="en-US" sz="900" dirty="0" err="1" smtClean="0"/>
              <a:t>next_bit</a:t>
            </a:r>
            <a:r>
              <a:rPr lang="en-US" sz="900" dirty="0" smtClean="0"/>
              <a:t>) state &lt;= 4'b1010;  // bit 1</a:t>
            </a:r>
          </a:p>
          <a:p>
            <a:r>
              <a:rPr lang="en-US" sz="900" dirty="0" smtClean="0"/>
              <a:t>	4'b1010: if(</a:t>
            </a:r>
            <a:r>
              <a:rPr lang="en-US" sz="900" dirty="0" err="1" smtClean="0"/>
              <a:t>next_bit</a:t>
            </a:r>
            <a:r>
              <a:rPr lang="en-US" sz="900" dirty="0" smtClean="0"/>
              <a:t>) state &lt;= 4'b1011;  // bit 2</a:t>
            </a:r>
          </a:p>
          <a:p>
            <a:r>
              <a:rPr lang="en-US" sz="900" dirty="0" smtClean="0"/>
              <a:t>	4'b1011: if(</a:t>
            </a:r>
            <a:r>
              <a:rPr lang="en-US" sz="900" dirty="0" err="1" smtClean="0"/>
              <a:t>next_bit</a:t>
            </a:r>
            <a:r>
              <a:rPr lang="en-US" sz="900" dirty="0" smtClean="0"/>
              <a:t>) state &lt;= 4'b1100;  // bit 3</a:t>
            </a:r>
          </a:p>
          <a:p>
            <a:r>
              <a:rPr lang="en-US" sz="900" dirty="0" smtClean="0"/>
              <a:t>	4'b1100: if(</a:t>
            </a:r>
            <a:r>
              <a:rPr lang="en-US" sz="900" dirty="0" err="1" smtClean="0"/>
              <a:t>next_bit</a:t>
            </a:r>
            <a:r>
              <a:rPr lang="en-US" sz="900" dirty="0" smtClean="0"/>
              <a:t>) state &lt;= 4'b1101;  // bit 4</a:t>
            </a:r>
          </a:p>
          <a:p>
            <a:r>
              <a:rPr lang="en-US" sz="900" dirty="0" smtClean="0"/>
              <a:t>	4'b1101: if(</a:t>
            </a:r>
            <a:r>
              <a:rPr lang="en-US" sz="900" dirty="0" err="1" smtClean="0"/>
              <a:t>next_bit</a:t>
            </a:r>
            <a:r>
              <a:rPr lang="en-US" sz="900" dirty="0" smtClean="0"/>
              <a:t>) state &lt;= 4'b1110;  // bit 5</a:t>
            </a:r>
          </a:p>
          <a:p>
            <a:r>
              <a:rPr lang="en-US" sz="900" dirty="0" smtClean="0"/>
              <a:t>	4'b1110: if(</a:t>
            </a:r>
            <a:r>
              <a:rPr lang="en-US" sz="900" dirty="0" err="1" smtClean="0"/>
              <a:t>next_bit</a:t>
            </a:r>
            <a:r>
              <a:rPr lang="en-US" sz="900" dirty="0" smtClean="0"/>
              <a:t>) state &lt;= 4'b1111;  // bit 6</a:t>
            </a:r>
          </a:p>
          <a:p>
            <a:r>
              <a:rPr lang="en-US" sz="900" dirty="0" smtClean="0"/>
              <a:t>	4'b1111: if(</a:t>
            </a:r>
            <a:r>
              <a:rPr lang="en-US" sz="900" dirty="0" err="1" smtClean="0"/>
              <a:t>next_bit</a:t>
            </a:r>
            <a:r>
              <a:rPr lang="en-US" sz="900" dirty="0" smtClean="0"/>
              <a:t>) state &lt;= 4'b0001;  // bit 7</a:t>
            </a:r>
          </a:p>
          <a:p>
            <a:r>
              <a:rPr lang="en-US" sz="900" dirty="0" smtClean="0"/>
              <a:t>	4'b0001: if(</a:t>
            </a:r>
            <a:r>
              <a:rPr lang="en-US" sz="900" dirty="0" err="1" smtClean="0"/>
              <a:t>next_bit</a:t>
            </a:r>
            <a:r>
              <a:rPr lang="en-US" sz="900" dirty="0" smtClean="0"/>
              <a:t>) state &lt;= 4'b0000;  // stop bit</a:t>
            </a:r>
          </a:p>
          <a:p>
            <a:r>
              <a:rPr lang="en-US" sz="900" dirty="0" smtClean="0"/>
              <a:t>	default: state &lt;= 4'b0000;</a:t>
            </a:r>
          </a:p>
          <a:p>
            <a:r>
              <a:rPr lang="en-US" sz="900" dirty="0" err="1" smtClean="0"/>
              <a:t>endcase</a:t>
            </a:r>
            <a:endParaRPr lang="en-US" sz="900" dirty="0"/>
          </a:p>
        </p:txBody>
      </p:sp>
      <p:sp>
        <p:nvSpPr>
          <p:cNvPr id="11" name="TextBox 10"/>
          <p:cNvSpPr txBox="1"/>
          <p:nvPr/>
        </p:nvSpPr>
        <p:spPr>
          <a:xfrm>
            <a:off x="1143000" y="1600200"/>
            <a:ext cx="2514600" cy="369332"/>
          </a:xfrm>
          <a:prstGeom prst="rect">
            <a:avLst/>
          </a:prstGeom>
          <a:noFill/>
        </p:spPr>
        <p:txBody>
          <a:bodyPr wrap="square" rtlCol="0">
            <a:spAutoFit/>
          </a:bodyPr>
          <a:lstStyle/>
          <a:p>
            <a:pPr algn="ctr"/>
            <a:r>
              <a:rPr lang="en-US" dirty="0" err="1" smtClean="0"/>
              <a:t>Async</a:t>
            </a:r>
            <a:r>
              <a:rPr lang="en-US" dirty="0" smtClean="0"/>
              <a:t> Transmitter</a:t>
            </a:r>
            <a:endParaRPr lang="en-US" dirty="0"/>
          </a:p>
        </p:txBody>
      </p:sp>
      <p:sp>
        <p:nvSpPr>
          <p:cNvPr id="12" name="TextBox 11"/>
          <p:cNvSpPr txBox="1"/>
          <p:nvPr/>
        </p:nvSpPr>
        <p:spPr>
          <a:xfrm>
            <a:off x="5638800" y="1600200"/>
            <a:ext cx="2514600" cy="369332"/>
          </a:xfrm>
          <a:prstGeom prst="rect">
            <a:avLst/>
          </a:prstGeom>
          <a:noFill/>
        </p:spPr>
        <p:txBody>
          <a:bodyPr wrap="square" rtlCol="0">
            <a:spAutoFit/>
          </a:bodyPr>
          <a:lstStyle/>
          <a:p>
            <a:pPr algn="ctr"/>
            <a:r>
              <a:rPr lang="en-US" dirty="0" err="1" smtClean="0"/>
              <a:t>Async</a:t>
            </a:r>
            <a:r>
              <a:rPr lang="en-US" dirty="0" smtClean="0"/>
              <a:t> Receiver</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 of 1 Iteration on FPGA</a:t>
            </a:r>
            <a:endParaRPr lang="en-US" dirty="0"/>
          </a:p>
        </p:txBody>
      </p:sp>
      <p:pic>
        <p:nvPicPr>
          <p:cNvPr id="4" name="Content Placeholder 3" descr="Untitled.jpg"/>
          <p:cNvPicPr>
            <a:picLocks noGrp="1" noChangeAspect="1"/>
          </p:cNvPicPr>
          <p:nvPr>
            <p:ph idx="1"/>
          </p:nvPr>
        </p:nvPicPr>
        <p:blipFill>
          <a:blip r:embed="rId2" cstate="print"/>
          <a:stretch>
            <a:fillRect/>
          </a:stretch>
        </p:blipFill>
        <p:spPr>
          <a:xfrm>
            <a:off x="304800" y="1828800"/>
            <a:ext cx="8305800" cy="4191000"/>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r>
              <a:rPr lang="en-US" sz="3200" smtClean="0"/>
              <a:t>Communication Between MATLAB and FPGA</a:t>
            </a:r>
          </a:p>
        </p:txBody>
      </p:sp>
      <p:sp>
        <p:nvSpPr>
          <p:cNvPr id="27650" name="Content Placeholder 2"/>
          <p:cNvSpPr>
            <a:spLocks noGrp="1"/>
          </p:cNvSpPr>
          <p:nvPr>
            <p:ph idx="1"/>
          </p:nvPr>
        </p:nvSpPr>
        <p:spPr/>
        <p:txBody>
          <a:bodyPr/>
          <a:lstStyle/>
          <a:p>
            <a:pPr lvl="1"/>
            <a:r>
              <a:rPr lang="en-US" sz="1600" dirty="0" smtClean="0"/>
              <a:t>There were several options for serial communications that we had to choose from.</a:t>
            </a:r>
          </a:p>
          <a:p>
            <a:pPr lvl="2"/>
            <a:r>
              <a:rPr lang="en-US" sz="1600" dirty="0" smtClean="0"/>
              <a:t>RS-232 </a:t>
            </a:r>
          </a:p>
          <a:p>
            <a:pPr lvl="3"/>
            <a:r>
              <a:rPr lang="en-US" sz="1600" dirty="0" smtClean="0"/>
              <a:t>RS-232 was the favored form of communication by our advisor and is relatively simple to implement.</a:t>
            </a:r>
          </a:p>
          <a:p>
            <a:pPr lvl="3"/>
            <a:r>
              <a:rPr lang="en-US" sz="1600" dirty="0" smtClean="0"/>
              <a:t>RS-232 is a common form of communication that is on most computers.</a:t>
            </a:r>
          </a:p>
          <a:p>
            <a:pPr lvl="2"/>
            <a:r>
              <a:rPr lang="en-US" sz="1600" dirty="0" smtClean="0"/>
              <a:t>USB Communication</a:t>
            </a:r>
          </a:p>
          <a:p>
            <a:pPr lvl="3"/>
            <a:r>
              <a:rPr lang="en-US" sz="1600" dirty="0" smtClean="0"/>
              <a:t> This form of communication is not meant for transmitting large amounts of data, due to the fact that some of the data can be lost in the communication process.</a:t>
            </a:r>
          </a:p>
          <a:p>
            <a:pPr lvl="2"/>
            <a:r>
              <a:rPr lang="en-US" sz="1600" dirty="0" smtClean="0"/>
              <a:t>Ethernet</a:t>
            </a:r>
          </a:p>
          <a:p>
            <a:pPr lvl="3"/>
            <a:r>
              <a:rPr lang="en-US" sz="1600" dirty="0" smtClean="0"/>
              <a:t>Ethernet is a fast form of communication but complex to implement, and was not favored by our advisor.</a:t>
            </a:r>
          </a:p>
          <a:p>
            <a:pPr lvl="2"/>
            <a:r>
              <a:rPr lang="en-US" sz="1600" dirty="0" smtClean="0"/>
              <a:t>File Writing</a:t>
            </a:r>
          </a:p>
          <a:p>
            <a:pPr lvl="3"/>
            <a:r>
              <a:rPr lang="en-US" sz="1600" dirty="0" smtClean="0"/>
              <a:t>We had originally planned on file writing back and forth between the FPGA and MATLAB with the TEXTIO command in VHDL. After trying to do this we found out that TEXTIO is only for simulation purposes and cannot be synthesized on the FPGA.</a:t>
            </a:r>
          </a:p>
          <a:p>
            <a:pPr lvl="3">
              <a:buNone/>
            </a:pPr>
            <a:endParaRPr lang="en-US" sz="1100" dirty="0" smtClean="0"/>
          </a:p>
          <a:p>
            <a:pPr lvl="1">
              <a:buFont typeface="Arial" charset="0"/>
              <a:buNone/>
            </a:pPr>
            <a:endParaRPr 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487363"/>
          </a:xfrm>
        </p:spPr>
        <p:txBody>
          <a:bodyPr rtlCol="0">
            <a:normAutofit fontScale="90000"/>
          </a:bodyPr>
          <a:lstStyle/>
          <a:p>
            <a:pPr fontAlgn="auto">
              <a:spcAft>
                <a:spcPts val="0"/>
              </a:spcAft>
              <a:defRPr/>
            </a:pPr>
            <a:r>
              <a:rPr lang="en-US" dirty="0" smtClean="0"/>
              <a:t>Network Reconfiguration Flowchart</a:t>
            </a:r>
            <a:endParaRPr lang="en-US" dirty="0"/>
          </a:p>
        </p:txBody>
      </p:sp>
      <p:pic>
        <p:nvPicPr>
          <p:cNvPr id="2050" name="Picture 2"/>
          <p:cNvPicPr>
            <a:picLocks noGrp="1" noChangeAspect="1" noChangeArrowheads="1"/>
          </p:cNvPicPr>
          <p:nvPr>
            <p:ph idx="1"/>
          </p:nvPr>
        </p:nvPicPr>
        <p:blipFill>
          <a:blip r:embed="rId2" cstate="print"/>
          <a:srcRect l="11028" t="20203" r="57327" b="7339"/>
          <a:stretch>
            <a:fillRect/>
          </a:stretch>
        </p:blipFill>
        <p:spPr>
          <a:xfrm>
            <a:off x="1905000" y="685800"/>
            <a:ext cx="4419600" cy="5943600"/>
          </a:xfrm>
          <a:ln w="190500" cap="sq">
            <a:solidFill>
              <a:srgbClr val="C8C6BD"/>
            </a:solidFill>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Input Data</a:t>
            </a:r>
            <a:endParaRPr lang="en-US" dirty="0"/>
          </a:p>
        </p:txBody>
      </p:sp>
      <p:pic>
        <p:nvPicPr>
          <p:cNvPr id="1026" name="Picture 2"/>
          <p:cNvPicPr>
            <a:picLocks noGrp="1" noChangeAspect="1" noChangeArrowheads="1"/>
          </p:cNvPicPr>
          <p:nvPr>
            <p:ph idx="1"/>
          </p:nvPr>
        </p:nvPicPr>
        <p:blipFill>
          <a:blip r:embed="rId2" cstate="print"/>
          <a:srcRect l="4935" t="23571" r="38734" b="14135"/>
          <a:stretch>
            <a:fillRect/>
          </a:stretch>
        </p:blipFill>
        <p:spPr bwMode="auto">
          <a:xfrm>
            <a:off x="381000" y="2743200"/>
            <a:ext cx="4191000" cy="35814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028" name="Picture 4"/>
          <p:cNvPicPr>
            <a:picLocks noChangeAspect="1" noChangeArrowheads="1"/>
          </p:cNvPicPr>
          <p:nvPr/>
        </p:nvPicPr>
        <p:blipFill>
          <a:blip r:embed="rId3" cstate="print"/>
          <a:srcRect l="7500" t="20548" r="55000" b="5479"/>
          <a:stretch>
            <a:fillRect/>
          </a:stretch>
        </p:blipFill>
        <p:spPr bwMode="auto">
          <a:xfrm>
            <a:off x="4953000" y="1905000"/>
            <a:ext cx="3810000" cy="47244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7" name="TextBox 6"/>
          <p:cNvSpPr txBox="1"/>
          <p:nvPr/>
        </p:nvSpPr>
        <p:spPr>
          <a:xfrm>
            <a:off x="2057400" y="2057400"/>
            <a:ext cx="1133644" cy="369332"/>
          </a:xfrm>
          <a:prstGeom prst="rect">
            <a:avLst/>
          </a:prstGeom>
          <a:noFill/>
        </p:spPr>
        <p:txBody>
          <a:bodyPr wrap="none" rtlCol="0">
            <a:spAutoFit/>
          </a:bodyPr>
          <a:lstStyle/>
          <a:p>
            <a:r>
              <a:rPr lang="en-US" dirty="0" smtClean="0"/>
              <a:t>Bus Data</a:t>
            </a:r>
            <a:endParaRPr lang="en-US" dirty="0"/>
          </a:p>
        </p:txBody>
      </p:sp>
      <p:sp>
        <p:nvSpPr>
          <p:cNvPr id="8" name="TextBox 7"/>
          <p:cNvSpPr txBox="1"/>
          <p:nvPr/>
        </p:nvSpPr>
        <p:spPr>
          <a:xfrm>
            <a:off x="6248400" y="1295400"/>
            <a:ext cx="1524000" cy="369332"/>
          </a:xfrm>
          <a:prstGeom prst="rect">
            <a:avLst/>
          </a:prstGeom>
          <a:noFill/>
        </p:spPr>
        <p:txBody>
          <a:bodyPr wrap="square" rtlCol="0">
            <a:spAutoFit/>
          </a:bodyPr>
          <a:lstStyle/>
          <a:p>
            <a:r>
              <a:rPr lang="en-US" dirty="0" smtClean="0"/>
              <a:t>Line Data</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p:txBody>
          <a:bodyPr/>
          <a:lstStyle/>
          <a:p>
            <a:r>
              <a:rPr lang="en-US" dirty="0" smtClean="0"/>
              <a:t>FPGASolve </a:t>
            </a:r>
          </a:p>
        </p:txBody>
      </p:sp>
      <p:sp>
        <p:nvSpPr>
          <p:cNvPr id="14338" name="Content Placeholder 2"/>
          <p:cNvSpPr>
            <a:spLocks noGrp="1"/>
          </p:cNvSpPr>
          <p:nvPr>
            <p:ph idx="1"/>
          </p:nvPr>
        </p:nvSpPr>
        <p:spPr/>
        <p:txBody>
          <a:bodyPr/>
          <a:lstStyle/>
          <a:p>
            <a:pPr algn="ctr">
              <a:buFont typeface="Arial" charset="0"/>
              <a:buNone/>
            </a:pPr>
            <a:r>
              <a:rPr lang="en-US" dirty="0" smtClean="0"/>
              <a:t>	The FPGASolve project is designed to speed up the power flow solution using hardware acceleration, and to configure a radial distribution system for optimal losses.</a:t>
            </a:r>
          </a:p>
          <a:p>
            <a:pPr>
              <a:buFont typeface="Arial" charset="0"/>
              <a:buNone/>
            </a:pPr>
            <a:r>
              <a:rPr lang="en-US" dirty="0" smtClean="0"/>
              <a:t>	Why is it needed?</a:t>
            </a:r>
          </a:p>
          <a:p>
            <a:pPr>
              <a:buFont typeface="Calibri" pitchFamily="34" charset="0"/>
              <a:buChar char="⁻"/>
            </a:pPr>
            <a:r>
              <a:rPr lang="en-US" sz="2000" dirty="0" smtClean="0"/>
              <a:t>Strictly software power flow solvers are relatively slow, especially when there are many buses in the system</a:t>
            </a:r>
          </a:p>
          <a:p>
            <a:pPr>
              <a:buFont typeface="Calibri" pitchFamily="34" charset="0"/>
              <a:buChar char="⁻"/>
            </a:pPr>
            <a:r>
              <a:rPr lang="en-US" sz="2000" dirty="0" smtClean="0"/>
              <a:t>This problem is compounded when attempting to obtain the optimal network configuration, because the power flow must be run many times.</a:t>
            </a:r>
          </a:p>
          <a:p>
            <a:pPr>
              <a:buFont typeface="Calibri" pitchFamily="34" charset="0"/>
              <a:buChar char="⁻"/>
            </a:pPr>
            <a:r>
              <a:rPr lang="en-US" sz="2000" dirty="0" smtClean="0"/>
              <a:t>Hardware accelerator can speed up the solution of the sparse Jacobian matrix.</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Original Configuration</a:t>
            </a:r>
            <a:endParaRPr lang="en-US" dirty="0"/>
          </a:p>
        </p:txBody>
      </p:sp>
      <p:pic>
        <p:nvPicPr>
          <p:cNvPr id="4" name="Content Placeholder 3"/>
          <p:cNvPicPr>
            <a:picLocks noGrp="1"/>
          </p:cNvPicPr>
          <p:nvPr>
            <p:ph idx="1"/>
          </p:nvPr>
        </p:nvPicPr>
        <p:blipFill>
          <a:blip r:embed="rId2" cstate="print"/>
          <a:srcRect l="18634" t="24715" r="20023" b="7414"/>
          <a:stretch>
            <a:fillRect/>
          </a:stretch>
        </p:blipFill>
        <p:spPr bwMode="auto">
          <a:xfrm>
            <a:off x="533400" y="1524000"/>
            <a:ext cx="5419574" cy="414496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 name="TextBox 4"/>
          <p:cNvSpPr txBox="1"/>
          <p:nvPr/>
        </p:nvSpPr>
        <p:spPr>
          <a:xfrm>
            <a:off x="6172200" y="1676400"/>
            <a:ext cx="2667000" cy="1754326"/>
          </a:xfrm>
          <a:prstGeom prst="rect">
            <a:avLst/>
          </a:prstGeom>
          <a:noFill/>
        </p:spPr>
        <p:txBody>
          <a:bodyPr wrap="square" rtlCol="0">
            <a:spAutoFit/>
          </a:bodyPr>
          <a:lstStyle/>
          <a:p>
            <a:r>
              <a:rPr lang="en-US" dirty="0" smtClean="0"/>
              <a:t>Original losses:</a:t>
            </a:r>
          </a:p>
          <a:p>
            <a:r>
              <a:rPr lang="en-US" dirty="0" smtClean="0"/>
              <a:t>9.889 MW </a:t>
            </a:r>
          </a:p>
          <a:p>
            <a:r>
              <a:rPr lang="en-US" dirty="0" smtClean="0"/>
              <a:t>11.835Mvar</a:t>
            </a:r>
          </a:p>
          <a:p>
            <a:endParaRPr lang="en-US" dirty="0" smtClean="0"/>
          </a:p>
          <a:p>
            <a:r>
              <a:rPr lang="en-US" dirty="0" smtClean="0"/>
              <a:t>Total MVA Loss:</a:t>
            </a:r>
          </a:p>
          <a:p>
            <a:r>
              <a:rPr lang="en-US" dirty="0" smtClean="0"/>
              <a:t>15.4229MVA</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Optimized Configuration </a:t>
            </a:r>
            <a:endParaRPr lang="en-US" dirty="0"/>
          </a:p>
        </p:txBody>
      </p:sp>
      <p:pic>
        <p:nvPicPr>
          <p:cNvPr id="4" name="Content Placeholder 3"/>
          <p:cNvPicPr>
            <a:picLocks noGrp="1"/>
          </p:cNvPicPr>
          <p:nvPr>
            <p:ph idx="1"/>
          </p:nvPr>
        </p:nvPicPr>
        <p:blipFill>
          <a:blip r:embed="rId2" cstate="print"/>
          <a:srcRect l="20718" t="22053" r="20486" b="6464"/>
          <a:stretch>
            <a:fillRect/>
          </a:stretch>
        </p:blipFill>
        <p:spPr bwMode="auto">
          <a:xfrm>
            <a:off x="381000" y="1371600"/>
            <a:ext cx="5586078" cy="414496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 name="TextBox 4"/>
          <p:cNvSpPr txBox="1"/>
          <p:nvPr/>
        </p:nvSpPr>
        <p:spPr>
          <a:xfrm>
            <a:off x="6096000" y="1600200"/>
            <a:ext cx="2667000" cy="1754326"/>
          </a:xfrm>
          <a:prstGeom prst="rect">
            <a:avLst/>
          </a:prstGeom>
          <a:noFill/>
        </p:spPr>
        <p:txBody>
          <a:bodyPr wrap="square" rtlCol="0">
            <a:spAutoFit/>
          </a:bodyPr>
          <a:lstStyle/>
          <a:p>
            <a:r>
              <a:rPr lang="en-US" dirty="0" smtClean="0"/>
              <a:t>Optimized losses:</a:t>
            </a:r>
          </a:p>
          <a:p>
            <a:r>
              <a:rPr lang="en-US" dirty="0" smtClean="0"/>
              <a:t>10.150 MW </a:t>
            </a:r>
          </a:p>
          <a:p>
            <a:r>
              <a:rPr lang="en-US" dirty="0" smtClean="0"/>
              <a:t>7.872 </a:t>
            </a:r>
            <a:r>
              <a:rPr lang="en-US" dirty="0" err="1" smtClean="0"/>
              <a:t>Mvar</a:t>
            </a:r>
            <a:endParaRPr lang="en-US" dirty="0" smtClean="0"/>
          </a:p>
          <a:p>
            <a:endParaRPr lang="en-US" dirty="0" smtClean="0"/>
          </a:p>
          <a:p>
            <a:r>
              <a:rPr lang="en-US" dirty="0" smtClean="0"/>
              <a:t>Total MVA Loss:</a:t>
            </a:r>
          </a:p>
          <a:p>
            <a:r>
              <a:rPr lang="en-US" dirty="0" smtClean="0"/>
              <a:t>12.8455 MVA</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 Encountered and Lessons Learned</a:t>
            </a:r>
            <a:endParaRPr lang="en-US" dirty="0"/>
          </a:p>
        </p:txBody>
      </p:sp>
      <p:sp>
        <p:nvSpPr>
          <p:cNvPr id="3" name="Content Placeholder 2"/>
          <p:cNvSpPr>
            <a:spLocks noGrp="1"/>
          </p:cNvSpPr>
          <p:nvPr>
            <p:ph idx="1"/>
          </p:nvPr>
        </p:nvSpPr>
        <p:spPr/>
        <p:txBody>
          <a:bodyPr/>
          <a:lstStyle/>
          <a:p>
            <a:r>
              <a:rPr lang="en-US" sz="1400" dirty="0" smtClean="0"/>
              <a:t>UART not sending correct data</a:t>
            </a:r>
          </a:p>
          <a:p>
            <a:pPr lvl="1"/>
            <a:r>
              <a:rPr lang="en-US" sz="1400" dirty="0" smtClean="0"/>
              <a:t>Our UART was sending incorrect values ( i.e. 3 sent and 3.624 received or ASCII characters received)</a:t>
            </a:r>
          </a:p>
          <a:p>
            <a:endParaRPr lang="en-US" sz="1400" dirty="0" smtClean="0"/>
          </a:p>
          <a:p>
            <a:r>
              <a:rPr lang="en-US" sz="1400" dirty="0" smtClean="0"/>
              <a:t>RS-232 is a relatively slow form of communication</a:t>
            </a:r>
          </a:p>
          <a:p>
            <a:pPr lvl="1"/>
            <a:r>
              <a:rPr lang="en-US" sz="1400" dirty="0" smtClean="0"/>
              <a:t>It takes several seconds to send one data set through RS-232. </a:t>
            </a:r>
          </a:p>
          <a:p>
            <a:pPr lvl="1"/>
            <a:r>
              <a:rPr lang="en-US" sz="1400" dirty="0" smtClean="0"/>
              <a:t>We needed the communication to be much faster to speed up the power flow solution</a:t>
            </a:r>
          </a:p>
          <a:p>
            <a:pPr lvl="1"/>
            <a:endParaRPr lang="en-US" sz="1000" dirty="0" smtClean="0"/>
          </a:p>
          <a:p>
            <a:r>
              <a:rPr lang="en-US" sz="1400" dirty="0" err="1" smtClean="0"/>
              <a:t>Asdf</a:t>
            </a:r>
            <a:endParaRPr lang="en-US" sz="1400" dirty="0" smtClean="0"/>
          </a:p>
          <a:p>
            <a:endParaRPr lang="en-US" sz="1400" dirty="0" smtClean="0"/>
          </a:p>
          <a:p>
            <a:pPr lvl="1">
              <a:buNone/>
            </a:pPr>
            <a:endParaRPr lang="en-US" sz="1400"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dirty="0" smtClean="0"/>
              <a:t>Final Budget</a:t>
            </a:r>
          </a:p>
        </p:txBody>
      </p:sp>
      <p:pic>
        <p:nvPicPr>
          <p:cNvPr id="1029" name="Picture 5"/>
          <p:cNvPicPr>
            <a:picLocks noGrp="1" noChangeAspect="1" noChangeArrowheads="1"/>
          </p:cNvPicPr>
          <p:nvPr>
            <p:ph idx="1"/>
          </p:nvPr>
        </p:nvPicPr>
        <p:blipFill>
          <a:blip r:embed="rId2" cstate="print"/>
          <a:srcRect l="27468" t="30305" r="27467" b="42757"/>
          <a:stretch>
            <a:fillRect/>
          </a:stretch>
        </p:blipFill>
        <p:spPr>
          <a:xfrm>
            <a:off x="838200" y="1524000"/>
            <a:ext cx="7543800" cy="2743200"/>
          </a:xfrm>
          <a:ln w="190500" cap="sq">
            <a:solidFill>
              <a:srgbClr val="C8C6BD"/>
            </a:solidFill>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9699" name="TextBox 9"/>
          <p:cNvSpPr txBox="1">
            <a:spLocks noChangeArrowheads="1"/>
          </p:cNvSpPr>
          <p:nvPr/>
        </p:nvSpPr>
        <p:spPr bwMode="auto">
          <a:xfrm>
            <a:off x="990600" y="5105400"/>
            <a:ext cx="7239000" cy="646331"/>
          </a:xfrm>
          <a:prstGeom prst="rect">
            <a:avLst/>
          </a:prstGeom>
          <a:noFill/>
          <a:ln w="9525">
            <a:noFill/>
            <a:miter lim="800000"/>
            <a:headEnd/>
            <a:tailEnd/>
          </a:ln>
        </p:spPr>
        <p:txBody>
          <a:bodyPr>
            <a:spAutoFit/>
          </a:bodyPr>
          <a:lstStyle/>
          <a:p>
            <a:r>
              <a:rPr lang="en-US" dirty="0" smtClean="0">
                <a:latin typeface="Calibri" pitchFamily="34" charset="0"/>
              </a:rPr>
              <a:t>All of our components were provided to us, so we did not have to spend any of our allotted budget.</a:t>
            </a:r>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Work</a:t>
            </a:r>
            <a:endParaRPr lang="en-US" dirty="0"/>
          </a:p>
        </p:txBody>
      </p:sp>
      <p:sp>
        <p:nvSpPr>
          <p:cNvPr id="3" name="Content Placeholder 2"/>
          <p:cNvSpPr>
            <a:spLocks noGrp="1"/>
          </p:cNvSpPr>
          <p:nvPr>
            <p:ph idx="1"/>
          </p:nvPr>
        </p:nvSpPr>
        <p:spPr/>
        <p:txBody>
          <a:bodyPr/>
          <a:lstStyle/>
          <a:p>
            <a:r>
              <a:rPr lang="en-US" dirty="0" smtClean="0"/>
              <a:t>Mount FPGA on the same board as the processor, to allow for direct communication.</a:t>
            </a:r>
          </a:p>
          <a:p>
            <a:pPr lvl="1"/>
            <a:r>
              <a:rPr lang="en-US" dirty="0" smtClean="0"/>
              <a:t>Without RS-232 the communication time can be cut down drastically.</a:t>
            </a:r>
          </a:p>
          <a:p>
            <a:r>
              <a:rPr lang="en-US" dirty="0" smtClean="0"/>
              <a:t>Take real world inputs (i.e. CT and VT inputs) and substitute them in the bus data and breaker data.</a:t>
            </a:r>
          </a:p>
          <a:p>
            <a:r>
              <a:rPr lang="en-US" dirty="0" smtClean="0"/>
              <a:t>Make a test board to test the optimization option of the project.</a:t>
            </a:r>
          </a:p>
          <a:p>
            <a:pPr lvl="1">
              <a:buNone/>
            </a:pPr>
            <a:r>
              <a:rPr lang="en-US" dirty="0" smtClean="0"/>
              <a:t> </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US" smtClean="0"/>
              <a:t>Summary</a:t>
            </a:r>
          </a:p>
        </p:txBody>
      </p:sp>
      <p:sp>
        <p:nvSpPr>
          <p:cNvPr id="3" name="Content Placeholder 2"/>
          <p:cNvSpPr>
            <a:spLocks noGrp="1"/>
          </p:cNvSpPr>
          <p:nvPr>
            <p:ph idx="1"/>
          </p:nvPr>
        </p:nvSpPr>
        <p:spPr/>
        <p:txBody>
          <a:bodyPr rtlCol="0">
            <a:normAutofit fontScale="85000" lnSpcReduction="10000"/>
          </a:bodyPr>
          <a:lstStyle/>
          <a:p>
            <a:pPr fontAlgn="auto">
              <a:spcAft>
                <a:spcPts val="0"/>
              </a:spcAft>
              <a:buFont typeface="Arial" pitchFamily="34" charset="0"/>
              <a:buChar char="•"/>
              <a:defRPr/>
            </a:pPr>
            <a:r>
              <a:rPr lang="en-US" dirty="0" smtClean="0"/>
              <a:t>Overall goal: Decrease the time it takes to run the Newton-</a:t>
            </a:r>
            <a:r>
              <a:rPr lang="en-US" dirty="0" err="1" smtClean="0"/>
              <a:t>Raphson</a:t>
            </a:r>
            <a:r>
              <a:rPr lang="en-US" dirty="0" smtClean="0"/>
              <a:t> power flow solution for pure software and optimize a radial distribution system.</a:t>
            </a:r>
          </a:p>
          <a:p>
            <a:pPr fontAlgn="auto">
              <a:spcAft>
                <a:spcPts val="0"/>
              </a:spcAft>
              <a:buFont typeface="Arial" pitchFamily="34" charset="0"/>
              <a:buChar char="•"/>
              <a:defRPr/>
            </a:pPr>
            <a:r>
              <a:rPr lang="en-US" dirty="0" smtClean="0"/>
              <a:t>Problems with the speed of RS-232 communication makes the initial goal of hardware acceleration unachievable given the constraints of the project. </a:t>
            </a:r>
          </a:p>
          <a:p>
            <a:pPr fontAlgn="auto">
              <a:spcAft>
                <a:spcPts val="0"/>
              </a:spcAft>
              <a:buFont typeface="Arial" pitchFamily="34" charset="0"/>
              <a:buChar char="•"/>
              <a:defRPr/>
            </a:pPr>
            <a:r>
              <a:rPr lang="en-US" dirty="0" smtClean="0"/>
              <a:t>Future Work</a:t>
            </a:r>
          </a:p>
          <a:p>
            <a:pPr lvl="1" fontAlgn="auto">
              <a:spcAft>
                <a:spcPts val="0"/>
              </a:spcAft>
              <a:buFont typeface="Arial" pitchFamily="34" charset="0"/>
              <a:buChar char="–"/>
              <a:defRPr/>
            </a:pPr>
            <a:r>
              <a:rPr lang="en-US" dirty="0" smtClean="0"/>
              <a:t>Mounting FPGA on processor board</a:t>
            </a:r>
          </a:p>
          <a:p>
            <a:pPr lvl="1" fontAlgn="auto">
              <a:spcAft>
                <a:spcPts val="0"/>
              </a:spcAft>
              <a:buFont typeface="Arial" pitchFamily="34" charset="0"/>
              <a:buChar char="–"/>
              <a:defRPr/>
            </a:pPr>
            <a:r>
              <a:rPr lang="en-US" dirty="0" smtClean="0"/>
              <a:t>Using real world inputs</a:t>
            </a:r>
          </a:p>
          <a:p>
            <a:pPr lvl="1" fontAlgn="auto">
              <a:spcAft>
                <a:spcPts val="0"/>
              </a:spcAft>
              <a:buFont typeface="Arial" pitchFamily="34" charset="0"/>
              <a:buChar char="–"/>
              <a:defRPr/>
            </a:pPr>
            <a:r>
              <a:rPr lang="en-US" dirty="0" smtClean="0"/>
              <a:t>Testing in real world situations</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smtClean="0"/>
              <a:t>Requirements</a:t>
            </a:r>
          </a:p>
        </p:txBody>
      </p:sp>
      <p:sp>
        <p:nvSpPr>
          <p:cNvPr id="15362" name="Content Placeholder 2"/>
          <p:cNvSpPr>
            <a:spLocks noGrp="1"/>
          </p:cNvSpPr>
          <p:nvPr>
            <p:ph idx="1"/>
          </p:nvPr>
        </p:nvSpPr>
        <p:spPr/>
        <p:txBody>
          <a:bodyPr/>
          <a:lstStyle/>
          <a:p>
            <a:pPr>
              <a:buFont typeface="Calibri" pitchFamily="34" charset="0"/>
              <a:buChar char="⁻"/>
            </a:pPr>
            <a:r>
              <a:rPr lang="en-US" sz="2400" dirty="0" smtClean="0"/>
              <a:t>Identify the bottleneck of the current power flow analysis methods</a:t>
            </a:r>
          </a:p>
          <a:p>
            <a:pPr>
              <a:buFont typeface="Calibri" pitchFamily="34" charset="0"/>
              <a:buChar char="⁻"/>
            </a:pPr>
            <a:r>
              <a:rPr lang="en-US" sz="2400" dirty="0" smtClean="0"/>
              <a:t>Hardware and software will be able to communicate with each other concurrently</a:t>
            </a:r>
          </a:p>
          <a:p>
            <a:pPr>
              <a:buFont typeface="Calibri" pitchFamily="34" charset="0"/>
              <a:buChar char="⁻"/>
            </a:pPr>
            <a:r>
              <a:rPr lang="en-US" sz="2400" dirty="0" smtClean="0"/>
              <a:t>Software will run in-depth Newton-</a:t>
            </a:r>
            <a:r>
              <a:rPr lang="en-US" sz="2400" dirty="0" err="1" smtClean="0"/>
              <a:t>Raphson</a:t>
            </a:r>
            <a:r>
              <a:rPr lang="en-US" sz="2400" dirty="0" smtClean="0"/>
              <a:t> method solution</a:t>
            </a:r>
          </a:p>
          <a:p>
            <a:pPr>
              <a:buFont typeface="Calibri" pitchFamily="34" charset="0"/>
              <a:buChar char="⁻"/>
            </a:pPr>
            <a:r>
              <a:rPr lang="en-US" sz="2400" dirty="0" smtClean="0"/>
              <a:t>Hardware will take inputs from software to complete Newton-</a:t>
            </a:r>
            <a:r>
              <a:rPr lang="en-US" sz="2400" dirty="0" err="1" smtClean="0"/>
              <a:t>Raphson</a:t>
            </a:r>
            <a:r>
              <a:rPr lang="en-US" sz="2400" dirty="0" smtClean="0"/>
              <a:t> method computations</a:t>
            </a:r>
          </a:p>
          <a:p>
            <a:pPr>
              <a:buFont typeface="Calibri" pitchFamily="34" charset="0"/>
              <a:buChar char="⁻"/>
            </a:pPr>
            <a:r>
              <a:rPr lang="en-US" sz="2400" dirty="0" smtClean="0"/>
              <a:t>To improve runtime dramatically over pure software based computations</a:t>
            </a:r>
          </a:p>
          <a:p>
            <a:pPr>
              <a:buFont typeface="Calibri" pitchFamily="34" charset="0"/>
              <a:buChar char="⁻"/>
            </a:pPr>
            <a:r>
              <a:rPr lang="en-US" sz="2400" dirty="0" smtClean="0"/>
              <a:t>Optimize radial distribution system using power solution.</a:t>
            </a:r>
          </a:p>
          <a:p>
            <a:pPr>
              <a:buFont typeface="Arial" charset="0"/>
              <a:buNone/>
            </a:pPr>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r>
              <a:rPr lang="en-US" smtClean="0"/>
              <a:t>Required Data</a:t>
            </a:r>
          </a:p>
        </p:txBody>
      </p:sp>
      <p:sp>
        <p:nvSpPr>
          <p:cNvPr id="16386" name="Text Placeholder 3"/>
          <p:cNvSpPr>
            <a:spLocks noGrp="1"/>
          </p:cNvSpPr>
          <p:nvPr>
            <p:ph type="body" idx="1"/>
          </p:nvPr>
        </p:nvSpPr>
        <p:spPr/>
        <p:txBody>
          <a:bodyPr/>
          <a:lstStyle/>
          <a:p>
            <a:pPr algn="ctr"/>
            <a:r>
              <a:rPr lang="en-US" sz="2800" u="sng" smtClean="0"/>
              <a:t>Bus Data</a:t>
            </a:r>
          </a:p>
        </p:txBody>
      </p:sp>
      <p:sp>
        <p:nvSpPr>
          <p:cNvPr id="3" name="Content Placeholder 2"/>
          <p:cNvSpPr>
            <a:spLocks noGrp="1"/>
          </p:cNvSpPr>
          <p:nvPr>
            <p:ph sz="half" idx="2"/>
          </p:nvPr>
        </p:nvSpPr>
        <p:spPr/>
        <p:txBody>
          <a:bodyPr rtlCol="0">
            <a:normAutofit fontScale="92500" lnSpcReduction="20000"/>
          </a:bodyPr>
          <a:lstStyle/>
          <a:p>
            <a:pPr fontAlgn="auto">
              <a:spcAft>
                <a:spcPts val="0"/>
              </a:spcAft>
              <a:buFont typeface="Arial" pitchFamily="34" charset="0"/>
              <a:buChar char="•"/>
              <a:defRPr/>
            </a:pPr>
            <a:r>
              <a:rPr lang="en-US" dirty="0" smtClean="0"/>
              <a:t>Bus Number</a:t>
            </a:r>
          </a:p>
          <a:p>
            <a:pPr fontAlgn="auto">
              <a:spcAft>
                <a:spcPts val="0"/>
              </a:spcAft>
              <a:buFont typeface="Arial" pitchFamily="34" charset="0"/>
              <a:buChar char="•"/>
              <a:defRPr/>
            </a:pPr>
            <a:r>
              <a:rPr lang="en-US" dirty="0" smtClean="0"/>
              <a:t>Bus Classification</a:t>
            </a:r>
          </a:p>
          <a:p>
            <a:pPr fontAlgn="auto">
              <a:spcAft>
                <a:spcPts val="0"/>
              </a:spcAft>
              <a:buFont typeface="Arial" pitchFamily="34" charset="0"/>
              <a:buChar char="•"/>
              <a:defRPr/>
            </a:pPr>
            <a:r>
              <a:rPr lang="en-US" dirty="0" smtClean="0"/>
              <a:t>Voltage Magnitude</a:t>
            </a:r>
          </a:p>
          <a:p>
            <a:pPr fontAlgn="auto">
              <a:spcAft>
                <a:spcPts val="0"/>
              </a:spcAft>
              <a:buFont typeface="Arial" pitchFamily="34" charset="0"/>
              <a:buChar char="•"/>
              <a:defRPr/>
            </a:pPr>
            <a:r>
              <a:rPr lang="en-US" dirty="0" smtClean="0"/>
              <a:t>Voltage angle</a:t>
            </a:r>
          </a:p>
          <a:p>
            <a:pPr fontAlgn="auto">
              <a:spcAft>
                <a:spcPts val="0"/>
              </a:spcAft>
              <a:buFont typeface="Arial" pitchFamily="34" charset="0"/>
              <a:buChar char="•"/>
              <a:defRPr/>
            </a:pPr>
            <a:r>
              <a:rPr lang="en-US" dirty="0" smtClean="0"/>
              <a:t>Load Power</a:t>
            </a:r>
          </a:p>
          <a:p>
            <a:pPr fontAlgn="auto">
              <a:spcAft>
                <a:spcPts val="0"/>
              </a:spcAft>
              <a:buFont typeface="Arial" pitchFamily="34" charset="0"/>
              <a:buChar char="•"/>
              <a:defRPr/>
            </a:pPr>
            <a:r>
              <a:rPr lang="en-US" dirty="0" smtClean="0"/>
              <a:t>Load Reactance</a:t>
            </a:r>
          </a:p>
          <a:p>
            <a:pPr fontAlgn="auto">
              <a:spcAft>
                <a:spcPts val="0"/>
              </a:spcAft>
              <a:buFont typeface="Arial" pitchFamily="34" charset="0"/>
              <a:buChar char="•"/>
              <a:defRPr/>
            </a:pPr>
            <a:r>
              <a:rPr lang="en-US" dirty="0" smtClean="0"/>
              <a:t>Power Generated</a:t>
            </a:r>
          </a:p>
          <a:p>
            <a:pPr fontAlgn="auto">
              <a:spcAft>
                <a:spcPts val="0"/>
              </a:spcAft>
              <a:buFont typeface="Arial" pitchFamily="34" charset="0"/>
              <a:buChar char="•"/>
              <a:defRPr/>
            </a:pPr>
            <a:r>
              <a:rPr lang="en-US" dirty="0" smtClean="0"/>
              <a:t>Reactance Generated</a:t>
            </a:r>
          </a:p>
          <a:p>
            <a:pPr fontAlgn="auto">
              <a:spcAft>
                <a:spcPts val="0"/>
              </a:spcAft>
              <a:buFont typeface="Arial" pitchFamily="34" charset="0"/>
              <a:buChar char="•"/>
              <a:defRPr/>
            </a:pPr>
            <a:r>
              <a:rPr lang="en-US" dirty="0" smtClean="0"/>
              <a:t>Minimum Reactance</a:t>
            </a:r>
          </a:p>
          <a:p>
            <a:pPr fontAlgn="auto">
              <a:spcAft>
                <a:spcPts val="0"/>
              </a:spcAft>
              <a:buFont typeface="Arial" pitchFamily="34" charset="0"/>
              <a:buChar char="•"/>
              <a:defRPr/>
            </a:pPr>
            <a:r>
              <a:rPr lang="en-US" dirty="0" smtClean="0"/>
              <a:t>Maximum Reactance</a:t>
            </a:r>
          </a:p>
          <a:p>
            <a:pPr fontAlgn="auto">
              <a:spcAft>
                <a:spcPts val="0"/>
              </a:spcAft>
              <a:buFont typeface="Arial" pitchFamily="34" charset="0"/>
              <a:buChar char="•"/>
              <a:defRPr/>
            </a:pPr>
            <a:r>
              <a:rPr lang="en-US" dirty="0" smtClean="0"/>
              <a:t>Injected Shunt Reactance</a:t>
            </a:r>
          </a:p>
        </p:txBody>
      </p:sp>
      <p:sp>
        <p:nvSpPr>
          <p:cNvPr id="16388" name="Text Placeholder 4"/>
          <p:cNvSpPr>
            <a:spLocks noGrp="1"/>
          </p:cNvSpPr>
          <p:nvPr>
            <p:ph type="body" sz="quarter" idx="3"/>
          </p:nvPr>
        </p:nvSpPr>
        <p:spPr/>
        <p:txBody>
          <a:bodyPr/>
          <a:lstStyle/>
          <a:p>
            <a:pPr algn="ctr"/>
            <a:r>
              <a:rPr lang="en-US" sz="2800" u="sng" smtClean="0"/>
              <a:t>Line Data</a:t>
            </a:r>
            <a:r>
              <a:rPr lang="en-US" smtClean="0"/>
              <a:t>	</a:t>
            </a:r>
          </a:p>
        </p:txBody>
      </p:sp>
      <p:sp>
        <p:nvSpPr>
          <p:cNvPr id="16389" name="Content Placeholder 5"/>
          <p:cNvSpPr>
            <a:spLocks noGrp="1"/>
          </p:cNvSpPr>
          <p:nvPr>
            <p:ph sz="quarter" idx="4"/>
          </p:nvPr>
        </p:nvSpPr>
        <p:spPr/>
        <p:txBody>
          <a:bodyPr/>
          <a:lstStyle/>
          <a:p>
            <a:r>
              <a:rPr lang="en-US" sz="2200" smtClean="0"/>
              <a:t>Line Destinations (Parent Child Relation)</a:t>
            </a:r>
          </a:p>
          <a:p>
            <a:r>
              <a:rPr lang="en-US" sz="2200" smtClean="0"/>
              <a:t>Line resistance</a:t>
            </a:r>
          </a:p>
          <a:p>
            <a:r>
              <a:rPr lang="en-US" sz="2200" smtClean="0"/>
              <a:t>Line Reactance</a:t>
            </a:r>
          </a:p>
          <a:p>
            <a:r>
              <a:rPr lang="en-US" sz="2200" smtClean="0"/>
              <a:t>Line Susceptance</a:t>
            </a:r>
          </a:p>
          <a:p>
            <a:r>
              <a:rPr lang="en-US" sz="2200" smtClean="0"/>
              <a:t>Tap Setting</a:t>
            </a:r>
          </a:p>
          <a:p>
            <a:r>
              <a:rPr lang="en-US" sz="2200" smtClean="0"/>
              <a:t>Line Number</a:t>
            </a:r>
          </a:p>
          <a:p>
            <a:r>
              <a:rPr lang="en-US" sz="2200" smtClean="0"/>
              <a:t>If Line is “On” or “Off”</a:t>
            </a:r>
          </a:p>
          <a:p>
            <a:endParaRPr lang="en-US"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9"/>
          <p:cNvSpPr>
            <a:spLocks noGrp="1"/>
          </p:cNvSpPr>
          <p:nvPr>
            <p:ph type="title"/>
          </p:nvPr>
        </p:nvSpPr>
        <p:spPr/>
        <p:txBody>
          <a:bodyPr/>
          <a:lstStyle/>
          <a:p>
            <a:r>
              <a:rPr lang="en-US" smtClean="0"/>
              <a:t>Calculating Jacobian Matrix</a:t>
            </a:r>
          </a:p>
        </p:txBody>
      </p:sp>
      <p:sp>
        <p:nvSpPr>
          <p:cNvPr id="17410" name="Content Placeholder 10"/>
          <p:cNvSpPr>
            <a:spLocks noGrp="1"/>
          </p:cNvSpPr>
          <p:nvPr>
            <p:ph sz="half" idx="1"/>
          </p:nvPr>
        </p:nvSpPr>
        <p:spPr/>
        <p:txBody>
          <a:bodyPr/>
          <a:lstStyle/>
          <a:p>
            <a:r>
              <a:rPr lang="en-US" smtClean="0"/>
              <a:t>The Jacobian is the matrix equation of the form B=Ax</a:t>
            </a:r>
          </a:p>
          <a:p>
            <a:endParaRPr lang="en-US" smtClean="0"/>
          </a:p>
          <a:p>
            <a:endParaRPr lang="en-US" smtClean="0"/>
          </a:p>
          <a:p>
            <a:endParaRPr lang="en-US" smtClean="0"/>
          </a:p>
        </p:txBody>
      </p:sp>
      <p:pic>
        <p:nvPicPr>
          <p:cNvPr id="14" name="Content Placeholder 13"/>
          <p:cNvPicPr>
            <a:picLocks noGrp="1"/>
          </p:cNvPicPr>
          <p:nvPr>
            <p:ph sz="half" idx="2"/>
          </p:nvPr>
        </p:nvPicPr>
        <p:blipFill>
          <a:blip r:embed="rId2" cstate="print"/>
          <a:srcRect l="46656" t="24453" r="23039" b="17735"/>
          <a:stretch>
            <a:fillRect/>
          </a:stretch>
        </p:blipFill>
        <p:spPr>
          <a:xfrm>
            <a:off x="4648200" y="1524000"/>
            <a:ext cx="3962400" cy="4724400"/>
          </a:xfrm>
          <a:ln w="190500" cap="sq">
            <a:solidFill>
              <a:srgbClr val="C8C6BD"/>
            </a:solidFill>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5" name="Picture 14"/>
          <p:cNvPicPr/>
          <p:nvPr/>
        </p:nvPicPr>
        <p:blipFill>
          <a:blip r:embed="rId3" cstate="print"/>
          <a:srcRect l="39904" t="68205" r="45032" b="25641"/>
          <a:stretch>
            <a:fillRect/>
          </a:stretch>
        </p:blipFill>
        <p:spPr bwMode="auto">
          <a:xfrm>
            <a:off x="762000" y="3429000"/>
            <a:ext cx="3581401" cy="9144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4"/>
          <p:cNvSpPr>
            <a:spLocks noGrp="1"/>
          </p:cNvSpPr>
          <p:nvPr>
            <p:ph type="title"/>
          </p:nvPr>
        </p:nvSpPr>
        <p:spPr>
          <a:xfrm>
            <a:off x="152400" y="457200"/>
            <a:ext cx="8534400" cy="762000"/>
          </a:xfrm>
        </p:spPr>
        <p:txBody>
          <a:bodyPr/>
          <a:lstStyle/>
          <a:p>
            <a:pPr algn="ctr"/>
            <a:r>
              <a:rPr lang="en-US" sz="4000" smtClean="0"/>
              <a:t>Newton Raphson Power Flow </a:t>
            </a:r>
            <a:br>
              <a:rPr lang="en-US" sz="4000" smtClean="0"/>
            </a:br>
            <a:r>
              <a:rPr lang="en-US" sz="4000" smtClean="0"/>
              <a:t>Solution Flowchart</a:t>
            </a:r>
          </a:p>
        </p:txBody>
      </p:sp>
      <p:pic>
        <p:nvPicPr>
          <p:cNvPr id="31" name="Picture Placeholder 30"/>
          <p:cNvPicPr>
            <a:picLocks noGrp="1"/>
          </p:cNvPicPr>
          <p:nvPr>
            <p:ph type="pic" idx="1"/>
          </p:nvPr>
        </p:nvPicPr>
        <p:blipFill>
          <a:blip r:embed="rId2" cstate="print"/>
          <a:srcRect l="39642" t="22145" r="44485" b="12114"/>
          <a:stretch>
            <a:fillRect/>
          </a:stretch>
        </p:blipFill>
        <p:spPr>
          <a:xfrm>
            <a:off x="3200400" y="1143000"/>
            <a:ext cx="2438400" cy="5410200"/>
          </a:xfrm>
          <a:ln w="190500" cap="sq">
            <a:solidFill>
              <a:srgbClr val="C8C6BD"/>
            </a:solidFill>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Compressed Sparse Row Matrix Conversion</a:t>
            </a:r>
            <a:endParaRPr lang="en-US" dirty="0"/>
          </a:p>
        </p:txBody>
      </p:sp>
      <p:sp>
        <p:nvSpPr>
          <p:cNvPr id="22530" name="Content Placeholder 2"/>
          <p:cNvSpPr>
            <a:spLocks noGrp="1"/>
          </p:cNvSpPr>
          <p:nvPr>
            <p:ph idx="1"/>
          </p:nvPr>
        </p:nvSpPr>
        <p:spPr/>
        <p:txBody>
          <a:bodyPr/>
          <a:lstStyle/>
          <a:p>
            <a:endParaRPr lang="en-US" smtClean="0"/>
          </a:p>
          <a:p>
            <a:endParaRPr lang="en-US" smtClean="0"/>
          </a:p>
          <a:p>
            <a:r>
              <a:rPr lang="en-US" smtClean="0"/>
              <a:t>The FPGA requires the Jacobian to be in this form in order to eliminate the zero elements of the Jacobian, that would make the Jacobian to large to handle.</a:t>
            </a:r>
          </a:p>
          <a:p>
            <a:endParaRPr lang="en-US" smtClean="0"/>
          </a:p>
          <a:p>
            <a:endParaRPr lang="en-US" smtClean="0"/>
          </a:p>
          <a:p>
            <a:pPr>
              <a:buFont typeface="Arial" charset="0"/>
              <a:buNone/>
            </a:pPr>
            <a:endParaRPr lang="en-US"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r>
              <a:rPr lang="en-US" smtClean="0"/>
              <a:t>CSRConv Sub-Routine</a:t>
            </a:r>
          </a:p>
        </p:txBody>
      </p:sp>
      <p:pic>
        <p:nvPicPr>
          <p:cNvPr id="2050" name="Picture 2"/>
          <p:cNvPicPr>
            <a:picLocks noGrp="1" noChangeAspect="1" noChangeArrowheads="1"/>
          </p:cNvPicPr>
          <p:nvPr>
            <p:ph idx="1"/>
          </p:nvPr>
        </p:nvPicPr>
        <p:blipFill>
          <a:blip r:embed="rId2" cstate="print"/>
          <a:srcRect l="-1674" t="-1620" r="-2117" b="-2046"/>
          <a:stretch>
            <a:fillRect/>
          </a:stretch>
        </p:blipFill>
        <p:spPr>
          <a:xfrm>
            <a:off x="2362200" y="1447800"/>
            <a:ext cx="4724400" cy="4876800"/>
          </a:xfrm>
          <a:ln w="190500" cap="sq">
            <a:solidFill>
              <a:srgbClr val="C8C6BD"/>
            </a:solidFill>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Flow Chart of CSRConv Sub-Routine</a:t>
            </a:r>
            <a:endParaRPr lang="en-US" dirty="0"/>
          </a:p>
        </p:txBody>
      </p:sp>
      <p:pic>
        <p:nvPicPr>
          <p:cNvPr id="1033" name="Picture 9"/>
          <p:cNvPicPr>
            <a:picLocks noGrp="1" noChangeAspect="1" noChangeArrowheads="1"/>
          </p:cNvPicPr>
          <p:nvPr>
            <p:ph idx="1"/>
          </p:nvPr>
        </p:nvPicPr>
        <p:blipFill>
          <a:blip r:embed="rId2" cstate="print"/>
          <a:srcRect l="32396" t="19203" r="24396" b="8768"/>
          <a:stretch>
            <a:fillRect/>
          </a:stretch>
        </p:blipFill>
        <p:spPr>
          <a:xfrm>
            <a:off x="1066800" y="1066800"/>
            <a:ext cx="5410200" cy="5486400"/>
          </a:xfrm>
          <a:ln w="190500" cap="sq">
            <a:solidFill>
              <a:srgbClr val="C8C6BD"/>
            </a:solidFill>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031" name="Picture 7"/>
          <p:cNvPicPr>
            <a:picLocks noChangeAspect="1" noChangeArrowheads="1"/>
          </p:cNvPicPr>
          <p:nvPr/>
        </p:nvPicPr>
        <p:blipFill>
          <a:blip r:embed="rId3" cstate="print"/>
          <a:srcRect l="29444" t="47489" r="50555" b="24201"/>
          <a:stretch>
            <a:fillRect/>
          </a:stretch>
        </p:blipFill>
        <p:spPr bwMode="auto">
          <a:xfrm>
            <a:off x="5181600" y="3581400"/>
            <a:ext cx="2743200" cy="23622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414</TotalTime>
  <Words>775</Words>
  <Application>Microsoft Office PowerPoint</Application>
  <PresentationFormat>On-screen Show (4:3)</PresentationFormat>
  <Paragraphs>209</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FPGASolve</vt:lpstr>
      <vt:lpstr>FPGASolve </vt:lpstr>
      <vt:lpstr>Requirements</vt:lpstr>
      <vt:lpstr>Required Data</vt:lpstr>
      <vt:lpstr>Calculating Jacobian Matrix</vt:lpstr>
      <vt:lpstr>Newton Raphson Power Flow  Solution Flowchart</vt:lpstr>
      <vt:lpstr>Compressed Sparse Row Matrix Conversion</vt:lpstr>
      <vt:lpstr>CSRConv Sub-Routine</vt:lpstr>
      <vt:lpstr>Flow Chart of CSRConv Sub-Routine</vt:lpstr>
      <vt:lpstr>Jacobi Method  Architecture of SpMatJacobi</vt:lpstr>
      <vt:lpstr>Binary tree based Multiply Accumulate Unit</vt:lpstr>
      <vt:lpstr>Divide Operation</vt:lpstr>
      <vt:lpstr>Control Unit</vt:lpstr>
      <vt:lpstr>Partial Result Accumulator </vt:lpstr>
      <vt:lpstr>UART</vt:lpstr>
      <vt:lpstr>Result of 1 Iteration on FPGA</vt:lpstr>
      <vt:lpstr>Communication Between MATLAB and FPGA</vt:lpstr>
      <vt:lpstr>Network Reconfiguration Flowchart</vt:lpstr>
      <vt:lpstr>Input Data</vt:lpstr>
      <vt:lpstr>Original Configuration</vt:lpstr>
      <vt:lpstr>Optimized Configuration </vt:lpstr>
      <vt:lpstr>Problems Encountered and Lessons Learned</vt:lpstr>
      <vt:lpstr>Final Budget</vt:lpstr>
      <vt:lpstr>Future Work</vt:lpstr>
      <vt:lpstr>Summary</vt:lpstr>
    </vt:vector>
  </TitlesOfParts>
  <Company>North Dakota State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FPGASolve</dc:title>
  <dc:creator>matthew.t.nitschke</dc:creator>
  <cp:lastModifiedBy>Matt</cp:lastModifiedBy>
  <cp:revision>43</cp:revision>
  <dcterms:created xsi:type="dcterms:W3CDTF">2009-12-04T18:56:59Z</dcterms:created>
  <dcterms:modified xsi:type="dcterms:W3CDTF">2010-06-08T18:54:52Z</dcterms:modified>
</cp:coreProperties>
</file>